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6858000" cx="12192000"/>
  <p:notesSz cx="6858000" cy="9144000"/>
  <p:embeddedFontLst>
    <p:embeddedFont>
      <p:font typeface="Arial Black"/>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2" roundtripDataSignature="AMtx7mg4mOxPCpn9XevaQS4jtgWsmWEA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customschemas.google.com/relationships/presentationmetadata" Target="metadata"/><Relationship Id="rId41" Type="http://schemas.openxmlformats.org/officeDocument/2006/relationships/font" Target="fonts/ArialBlack-regular.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72" name="Shape 72"/>
        <p:cNvGrpSpPr/>
        <p:nvPr/>
      </p:nvGrpSpPr>
      <p:grpSpPr>
        <a:xfrm>
          <a:off x="0" y="0"/>
          <a:ext cx="0" cy="0"/>
          <a:chOff x="0" y="0"/>
          <a:chExt cx="0" cy="0"/>
        </a:xfrm>
      </p:grpSpPr>
      <p:sp>
        <p:nvSpPr>
          <p:cNvPr id="73" name="Google Shape;7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78" name="Shape 78"/>
        <p:cNvGrpSpPr/>
        <p:nvPr/>
      </p:nvGrpSpPr>
      <p:grpSpPr>
        <a:xfrm>
          <a:off x="0" y="0"/>
          <a:ext cx="0" cy="0"/>
          <a:chOff x="0" y="0"/>
          <a:chExt cx="0" cy="0"/>
        </a:xfrm>
      </p:grpSpPr>
      <p:sp>
        <p:nvSpPr>
          <p:cNvPr id="79" name="Google Shape;79;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type="secHead">
  <p:cSld name="SECTION_HEADER">
    <p:spTree>
      <p:nvGrpSpPr>
        <p:cNvPr id="27" name="Shape 27"/>
        <p:cNvGrpSpPr/>
        <p:nvPr/>
      </p:nvGrpSpPr>
      <p:grpSpPr>
        <a:xfrm>
          <a:off x="0" y="0"/>
          <a:ext cx="0" cy="0"/>
          <a:chOff x="0" y="0"/>
          <a:chExt cx="0" cy="0"/>
        </a:xfrm>
      </p:grpSpPr>
      <p:sp>
        <p:nvSpPr>
          <p:cNvPr id="28" name="Google Shape;28;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 Id="rId4" Type="http://schemas.openxmlformats.org/officeDocument/2006/relationships/image" Target="../media/image21.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30.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jpg"/><Relationship Id="rId4" Type="http://schemas.openxmlformats.org/officeDocument/2006/relationships/image" Target="../media/image37.png"/><Relationship Id="rId5"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jpg"/><Relationship Id="rId4" Type="http://schemas.openxmlformats.org/officeDocument/2006/relationships/image" Target="../media/image25.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jpg"/><Relationship Id="rId4" Type="http://schemas.openxmlformats.org/officeDocument/2006/relationships/image" Target="../media/image29.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jp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jpg"/><Relationship Id="rId4" Type="http://schemas.openxmlformats.org/officeDocument/2006/relationships/image" Target="../media/image28.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6.png"/><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4.jpg"/><Relationship Id="rId4" Type="http://schemas.openxmlformats.org/officeDocument/2006/relationships/image" Target="../media/image31.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jpg"/><Relationship Id="rId4" Type="http://schemas.openxmlformats.org/officeDocument/2006/relationships/image" Target="../media/image19.png"/><Relationship Id="rId5"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jpg"/><Relationship Id="rId4"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4.jpg"/><Relationship Id="rId4" Type="http://schemas.openxmlformats.org/officeDocument/2006/relationships/image" Target="../media/image27.png"/><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4.jp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jpg"/><Relationship Id="rId4" Type="http://schemas.openxmlformats.org/officeDocument/2006/relationships/image" Target="../media/image39.png"/><Relationship Id="rId5" Type="http://schemas.openxmlformats.org/officeDocument/2006/relationships/image" Target="../media/image27.png"/><Relationship Id="rId6"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jp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image" Target="../media/image40.png"/><Relationship Id="rId5" Type="http://schemas.openxmlformats.org/officeDocument/2006/relationships/image" Target="../media/image33.png"/><Relationship Id="rId6"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jpg"/><Relationship Id="rId4" Type="http://schemas.openxmlformats.org/officeDocument/2006/relationships/image" Target="../media/image35.png"/><Relationship Id="rId5" Type="http://schemas.openxmlformats.org/officeDocument/2006/relationships/image" Target="../media/image40.png"/><Relationship Id="rId6"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jpg"/><Relationship Id="rId4" Type="http://schemas.openxmlformats.org/officeDocument/2006/relationships/image" Target="../media/image34.png"/><Relationship Id="rId5" Type="http://schemas.openxmlformats.org/officeDocument/2006/relationships/image" Target="../media/image39.png"/><Relationship Id="rId6"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jp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 Id="rId4" Type="http://schemas.openxmlformats.org/officeDocument/2006/relationships/image" Target="../media/image13.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6.png"/><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
          <p:cNvSpPr/>
          <p:nvPr/>
        </p:nvSpPr>
        <p:spPr>
          <a:xfrm>
            <a:off x="1066800" y="2667002"/>
            <a:ext cx="2971800" cy="759974"/>
          </a:xfrm>
          <a:prstGeom prst="rect">
            <a:avLst/>
          </a:prstGeom>
          <a:solidFill>
            <a:srgbClr val="1B1160"/>
          </a:solidFill>
          <a:ln cap="flat" cmpd="sng" w="12700">
            <a:solidFill>
              <a:srgbClr val="1B126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a:off x="1066800" y="3555118"/>
            <a:ext cx="2971800" cy="759975"/>
          </a:xfrm>
          <a:prstGeom prst="rect">
            <a:avLst/>
          </a:prstGeom>
          <a:solidFill>
            <a:srgbClr val="190E5C"/>
          </a:solidFill>
          <a:ln cap="flat" cmpd="sng" w="12700">
            <a:solidFill>
              <a:srgbClr val="160E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a:off x="1066800" y="4443236"/>
            <a:ext cx="2971800" cy="759975"/>
          </a:xfrm>
          <a:prstGeom prst="rect">
            <a:avLst/>
          </a:prstGeom>
          <a:solidFill>
            <a:srgbClr val="170C58"/>
          </a:solidFill>
          <a:ln cap="flat" cmpd="sng" w="12700">
            <a:solidFill>
              <a:srgbClr val="170C5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txBox="1"/>
          <p:nvPr/>
        </p:nvSpPr>
        <p:spPr>
          <a:xfrm>
            <a:off x="-838927" y="-661204"/>
            <a:ext cx="8344627" cy="276816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rPr b="1" i="0" lang="fr-FR" sz="3200" u="none" cap="none" strike="noStrike">
                <a:solidFill>
                  <a:schemeClr val="accent1"/>
                </a:solidFill>
                <a:latin typeface="Aharoni"/>
                <a:ea typeface="Aharoni"/>
                <a:cs typeface="Aharoni"/>
                <a:sym typeface="Aharoni"/>
              </a:rPr>
              <a:t>Application Pour  La Gestion De Conférence Scientifique</a:t>
            </a:r>
            <a:endParaRPr/>
          </a:p>
        </p:txBody>
      </p:sp>
      <p:sp>
        <p:nvSpPr>
          <p:cNvPr id="93" name="Google Shape;93;p1"/>
          <p:cNvSpPr txBox="1"/>
          <p:nvPr/>
        </p:nvSpPr>
        <p:spPr>
          <a:xfrm flipH="1">
            <a:off x="230922" y="3641569"/>
            <a:ext cx="30402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fr-FR" sz="3200" u="none" cap="none" strike="noStrike">
                <a:solidFill>
                  <a:schemeClr val="lt1"/>
                </a:solidFill>
                <a:latin typeface="Arial Black"/>
                <a:ea typeface="Arial Black"/>
                <a:cs typeface="Arial Black"/>
                <a:sym typeface="Arial Black"/>
              </a:rPr>
              <a:t>Réalisé par : </a:t>
            </a:r>
            <a:endParaRPr/>
          </a:p>
        </p:txBody>
      </p:sp>
      <p:sp>
        <p:nvSpPr>
          <p:cNvPr id="94" name="Google Shape;94;p1"/>
          <p:cNvSpPr txBox="1"/>
          <p:nvPr/>
        </p:nvSpPr>
        <p:spPr>
          <a:xfrm flipH="1">
            <a:off x="230922" y="4233715"/>
            <a:ext cx="435559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chemeClr val="lt1"/>
                </a:solidFill>
                <a:latin typeface="Arial"/>
                <a:ea typeface="Arial"/>
                <a:cs typeface="Arial"/>
                <a:sym typeface="Arial"/>
              </a:rPr>
              <a:t>MOUSSA Taha</a:t>
            </a:r>
            <a:endParaRPr/>
          </a:p>
          <a:p>
            <a:pPr indent="0" lvl="0" marL="0" marR="0" rtl="0" algn="l">
              <a:spcBef>
                <a:spcPts val="0"/>
              </a:spcBef>
              <a:spcAft>
                <a:spcPts val="0"/>
              </a:spcAft>
              <a:buNone/>
            </a:pPr>
            <a:r>
              <a:rPr b="1" lang="fr-FR" sz="2400">
                <a:solidFill>
                  <a:schemeClr val="lt1"/>
                </a:solidFill>
                <a:latin typeface="Arial"/>
                <a:ea typeface="Arial"/>
                <a:cs typeface="Arial"/>
                <a:sym typeface="Arial"/>
              </a:rPr>
              <a:t>BARKOUS Hamdi </a:t>
            </a:r>
            <a:endParaRPr/>
          </a:p>
          <a:p>
            <a:pPr indent="0" lvl="0" marL="0" marR="0" rtl="0" algn="l">
              <a:spcBef>
                <a:spcPts val="0"/>
              </a:spcBef>
              <a:spcAft>
                <a:spcPts val="0"/>
              </a:spcAft>
              <a:buNone/>
            </a:pPr>
            <a:r>
              <a:rPr b="1" lang="fr-FR" sz="2400">
                <a:solidFill>
                  <a:schemeClr val="lt1"/>
                </a:solidFill>
                <a:latin typeface="Arial"/>
                <a:ea typeface="Arial"/>
                <a:cs typeface="Arial"/>
                <a:sym typeface="Arial"/>
              </a:rPr>
              <a:t>ALLAGUI Mahomed Yassine BAHRINI Ghanem</a:t>
            </a:r>
            <a:endParaRPr/>
          </a:p>
          <a:p>
            <a:pPr indent="0" lvl="0" marL="0" marR="0" rtl="0" algn="l">
              <a:spcBef>
                <a:spcPts val="0"/>
              </a:spcBef>
              <a:spcAft>
                <a:spcPts val="0"/>
              </a:spcAft>
              <a:buNone/>
            </a:pPr>
            <a:r>
              <a:rPr b="1" lang="fr-FR" sz="2400">
                <a:solidFill>
                  <a:schemeClr val="lt1"/>
                </a:solidFill>
                <a:latin typeface="Arial"/>
                <a:ea typeface="Arial"/>
                <a:cs typeface="Arial"/>
                <a:sym typeface="Arial"/>
              </a:rPr>
              <a:t>BELGACEM Heni</a:t>
            </a:r>
            <a:endParaRPr b="1" sz="2400">
              <a:solidFill>
                <a:schemeClr val="lt1"/>
              </a:solidFill>
              <a:latin typeface="Arial"/>
              <a:ea typeface="Arial"/>
              <a:cs typeface="Arial"/>
              <a:sym typeface="Arial"/>
            </a:endParaRPr>
          </a:p>
        </p:txBody>
      </p:sp>
      <p:pic>
        <p:nvPicPr>
          <p:cNvPr id="95" name="Google Shape;95;p1"/>
          <p:cNvPicPr preferRelativeResize="0"/>
          <p:nvPr/>
        </p:nvPicPr>
        <p:blipFill rotWithShape="1">
          <a:blip r:embed="rId4">
            <a:alphaModFix/>
          </a:blip>
          <a:srcRect b="0" l="0" r="0" t="0"/>
          <a:stretch/>
        </p:blipFill>
        <p:spPr>
          <a:xfrm>
            <a:off x="3803650" y="1540916"/>
            <a:ext cx="1270409" cy="1270409"/>
          </a:xfrm>
          <a:prstGeom prst="rect">
            <a:avLst/>
          </a:prstGeom>
          <a:noFill/>
          <a:ln>
            <a:noFill/>
          </a:ln>
        </p:spPr>
      </p:pic>
      <p:pic>
        <p:nvPicPr>
          <p:cNvPr id="96" name="Google Shape;96;p1"/>
          <p:cNvPicPr preferRelativeResize="0"/>
          <p:nvPr/>
        </p:nvPicPr>
        <p:blipFill rotWithShape="1">
          <a:blip r:embed="rId5">
            <a:alphaModFix/>
          </a:blip>
          <a:srcRect b="0" l="0" r="0" t="0"/>
          <a:stretch/>
        </p:blipFill>
        <p:spPr>
          <a:xfrm>
            <a:off x="10904586" y="211489"/>
            <a:ext cx="1203586" cy="1141062"/>
          </a:xfrm>
          <a:prstGeom prst="rect">
            <a:avLst/>
          </a:prstGeom>
          <a:noFill/>
          <a:ln>
            <a:noFill/>
          </a:ln>
        </p:spPr>
      </p:pic>
      <p:sp>
        <p:nvSpPr>
          <p:cNvPr id="97" name="Google Shape;97;p1"/>
          <p:cNvSpPr/>
          <p:nvPr/>
        </p:nvSpPr>
        <p:spPr>
          <a:xfrm>
            <a:off x="1187450" y="1910036"/>
            <a:ext cx="2730500" cy="953894"/>
          </a:xfrm>
          <a:prstGeom prst="rect">
            <a:avLst/>
          </a:prstGeom>
          <a:solidFill>
            <a:srgbClr val="1D12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fr-FR" sz="3200">
                <a:solidFill>
                  <a:schemeClr val="lt1"/>
                </a:solidFill>
                <a:latin typeface="Arial Black"/>
                <a:ea typeface="Arial Black"/>
                <a:cs typeface="Arial Black"/>
                <a:sym typeface="Arial Black"/>
              </a:rPr>
              <a:t>Projet POO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4" name="Shape 194"/>
        <p:cNvGrpSpPr/>
        <p:nvPr/>
      </p:nvGrpSpPr>
      <p:grpSpPr>
        <a:xfrm>
          <a:off x="0" y="0"/>
          <a:ext cx="0" cy="0"/>
          <a:chOff x="0" y="0"/>
          <a:chExt cx="0" cy="0"/>
        </a:xfrm>
      </p:grpSpPr>
      <p:sp>
        <p:nvSpPr>
          <p:cNvPr id="195" name="Google Shape;195;p10"/>
          <p:cNvSpPr txBox="1"/>
          <p:nvPr/>
        </p:nvSpPr>
        <p:spPr>
          <a:xfrm>
            <a:off x="165294" y="215607"/>
            <a:ext cx="11806311" cy="205190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accent4"/>
              </a:buClr>
              <a:buSzPts val="2800"/>
              <a:buFont typeface="Noto Sans Symbols"/>
              <a:buChar char="❖"/>
            </a:pPr>
            <a:r>
              <a:rPr b="1" lang="fr-FR" sz="2800" u="sng">
                <a:solidFill>
                  <a:schemeClr val="accent4"/>
                </a:solidFill>
                <a:latin typeface="Arial"/>
                <a:ea typeface="Arial"/>
                <a:cs typeface="Arial"/>
                <a:sym typeface="Arial"/>
              </a:rPr>
              <a:t>Espace des chercheurs :</a:t>
            </a:r>
            <a:endParaRPr b="1" sz="2800">
              <a:solidFill>
                <a:schemeClr val="accent4"/>
              </a:solidFill>
              <a:latin typeface="Arial"/>
              <a:ea typeface="Arial"/>
              <a:cs typeface="Arial"/>
              <a:sym typeface="Arial"/>
            </a:endParaRPr>
          </a:p>
          <a:p>
            <a:pPr indent="-342900" lvl="0" marL="342900" marR="0" rtl="0" algn="l">
              <a:lnSpc>
                <a:spcPct val="107000"/>
              </a:lnSpc>
              <a:spcBef>
                <a:spcPts val="800"/>
              </a:spcBef>
              <a:spcAft>
                <a:spcPts val="0"/>
              </a:spcAft>
              <a:buClr>
                <a:schemeClr val="lt1"/>
              </a:buClr>
              <a:buSzPts val="2000"/>
              <a:buFont typeface="Noto Sans Symbols"/>
              <a:buChar char="▪"/>
            </a:pPr>
            <a:r>
              <a:rPr lang="fr-FR" sz="2000">
                <a:solidFill>
                  <a:schemeClr val="lt1"/>
                </a:solidFill>
                <a:latin typeface="Arial"/>
                <a:ea typeface="Arial"/>
                <a:cs typeface="Arial"/>
                <a:sym typeface="Arial"/>
              </a:rPr>
              <a:t>C’est un espace pour le SIGN in in ou le LOG in des chercheurs. Ils peuvent voir ou soumettre des articles, et s’ils sont membres du comité de la conférence ils peuvent évaluer des articles. Les chercheurs peuvent aussi lancer un nouveau tutoriel pour une date fixé et un thème bien donné.</a:t>
            </a:r>
            <a:endParaRPr sz="2000">
              <a:solidFill>
                <a:schemeClr val="lt1"/>
              </a:solidFill>
              <a:latin typeface="Arial"/>
              <a:ea typeface="Arial"/>
              <a:cs typeface="Arial"/>
              <a:sym typeface="Arial"/>
            </a:endParaRPr>
          </a:p>
          <a:p>
            <a:pPr indent="-215900" lvl="0" marL="342900" marR="0" rtl="0" algn="l">
              <a:lnSpc>
                <a:spcPct val="107000"/>
              </a:lnSpc>
              <a:spcBef>
                <a:spcPts val="800"/>
              </a:spcBef>
              <a:spcAft>
                <a:spcPts val="0"/>
              </a:spcAft>
              <a:buClr>
                <a:schemeClr val="dk1"/>
              </a:buClr>
              <a:buSzPts val="2000"/>
              <a:buFont typeface="Noto Sans Symbols"/>
              <a:buNone/>
            </a:pPr>
            <a:r>
              <a:t/>
            </a:r>
            <a:endParaRPr sz="2000">
              <a:solidFill>
                <a:schemeClr val="lt1"/>
              </a:solidFill>
              <a:latin typeface="Arial"/>
              <a:ea typeface="Arial"/>
              <a:cs typeface="Arial"/>
              <a:sym typeface="Arial"/>
            </a:endParaRPr>
          </a:p>
        </p:txBody>
      </p:sp>
      <p:grpSp>
        <p:nvGrpSpPr>
          <p:cNvPr id="196" name="Google Shape;196;p10"/>
          <p:cNvGrpSpPr/>
          <p:nvPr/>
        </p:nvGrpSpPr>
        <p:grpSpPr>
          <a:xfrm>
            <a:off x="11210779" y="5803608"/>
            <a:ext cx="1887417" cy="948886"/>
            <a:chOff x="11210779" y="5803608"/>
            <a:chExt cx="1887417" cy="948886"/>
          </a:xfrm>
        </p:grpSpPr>
        <p:grpSp>
          <p:nvGrpSpPr>
            <p:cNvPr id="197" name="Google Shape;197;p10"/>
            <p:cNvGrpSpPr/>
            <p:nvPr/>
          </p:nvGrpSpPr>
          <p:grpSpPr>
            <a:xfrm>
              <a:off x="11210779" y="5803608"/>
              <a:ext cx="981221" cy="948886"/>
              <a:chOff x="9358533" y="3805994"/>
              <a:chExt cx="1708541" cy="1708541"/>
            </a:xfrm>
          </p:grpSpPr>
          <p:pic>
            <p:nvPicPr>
              <p:cNvPr id="198" name="Google Shape;198;p10"/>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99" name="Google Shape;199;p10"/>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 name="Google Shape;200;p10"/>
            <p:cNvSpPr txBox="1"/>
            <p:nvPr/>
          </p:nvSpPr>
          <p:spPr>
            <a:xfrm flipH="1">
              <a:off x="11356526" y="5862551"/>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9</a:t>
              </a:r>
              <a:endParaRPr/>
            </a:p>
          </p:txBody>
        </p:sp>
      </p:grpSp>
      <p:pic>
        <p:nvPicPr>
          <p:cNvPr id="201" name="Google Shape;201;p10"/>
          <p:cNvPicPr preferRelativeResize="0"/>
          <p:nvPr/>
        </p:nvPicPr>
        <p:blipFill rotWithShape="1">
          <a:blip r:embed="rId5">
            <a:alphaModFix/>
          </a:blip>
          <a:srcRect b="0" l="0" r="0" t="0"/>
          <a:stretch/>
        </p:blipFill>
        <p:spPr>
          <a:xfrm>
            <a:off x="1576401" y="1942270"/>
            <a:ext cx="8741079" cy="43357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11"/>
          <p:cNvSpPr txBox="1"/>
          <p:nvPr/>
        </p:nvSpPr>
        <p:spPr>
          <a:xfrm>
            <a:off x="165294" y="215607"/>
            <a:ext cx="11806311" cy="1158972"/>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On doit s’inscrire pour la première fois: On remplit tous les cases : CIN, prénom, nom, mot de passe, le thème dans lequel on est spécialiste et si on est membre du comité de programme,</a:t>
            </a:r>
            <a:endParaRPr sz="2000">
              <a:solidFill>
                <a:schemeClr val="lt1"/>
              </a:solidFill>
              <a:latin typeface="Arial"/>
              <a:ea typeface="Arial"/>
              <a:cs typeface="Arial"/>
              <a:sym typeface="Arial"/>
            </a:endParaRPr>
          </a:p>
          <a:p>
            <a:pPr indent="-215900" lvl="0" marL="342900" marR="0" rtl="0" algn="l">
              <a:lnSpc>
                <a:spcPct val="107000"/>
              </a:lnSpc>
              <a:spcBef>
                <a:spcPts val="800"/>
              </a:spcBef>
              <a:spcAft>
                <a:spcPts val="0"/>
              </a:spcAft>
              <a:buClr>
                <a:schemeClr val="dk1"/>
              </a:buClr>
              <a:buSzPts val="2000"/>
              <a:buFont typeface="Noto Sans Symbols"/>
              <a:buNone/>
            </a:pPr>
            <a:r>
              <a:t/>
            </a:r>
            <a:endParaRPr sz="2000">
              <a:solidFill>
                <a:schemeClr val="lt1"/>
              </a:solidFill>
              <a:latin typeface="Arial"/>
              <a:ea typeface="Arial"/>
              <a:cs typeface="Arial"/>
              <a:sym typeface="Arial"/>
            </a:endParaRPr>
          </a:p>
        </p:txBody>
      </p:sp>
      <p:grpSp>
        <p:nvGrpSpPr>
          <p:cNvPr id="207" name="Google Shape;207;p11"/>
          <p:cNvGrpSpPr/>
          <p:nvPr/>
        </p:nvGrpSpPr>
        <p:grpSpPr>
          <a:xfrm>
            <a:off x="11209986" y="5803608"/>
            <a:ext cx="1741669" cy="948886"/>
            <a:chOff x="11209986" y="5803608"/>
            <a:chExt cx="1741669" cy="948886"/>
          </a:xfrm>
        </p:grpSpPr>
        <p:grpSp>
          <p:nvGrpSpPr>
            <p:cNvPr id="208" name="Google Shape;208;p11"/>
            <p:cNvGrpSpPr/>
            <p:nvPr/>
          </p:nvGrpSpPr>
          <p:grpSpPr>
            <a:xfrm>
              <a:off x="11210779" y="5803608"/>
              <a:ext cx="981221" cy="948886"/>
              <a:chOff x="9358533" y="3805994"/>
              <a:chExt cx="1708541" cy="1708541"/>
            </a:xfrm>
          </p:grpSpPr>
          <p:pic>
            <p:nvPicPr>
              <p:cNvPr id="209" name="Google Shape;209;p11"/>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10" name="Google Shape;210;p11"/>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 name="Google Shape;211;p11"/>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10</a:t>
              </a:r>
              <a:endParaRPr/>
            </a:p>
          </p:txBody>
        </p:sp>
      </p:grpSp>
      <p:pic>
        <p:nvPicPr>
          <p:cNvPr id="212" name="Google Shape;212;p11"/>
          <p:cNvPicPr preferRelativeResize="0"/>
          <p:nvPr/>
        </p:nvPicPr>
        <p:blipFill rotWithShape="1">
          <a:blip r:embed="rId5">
            <a:alphaModFix/>
          </a:blip>
          <a:srcRect b="0" l="0" r="0" t="0"/>
          <a:stretch/>
        </p:blipFill>
        <p:spPr>
          <a:xfrm>
            <a:off x="23771" y="913570"/>
            <a:ext cx="5745438" cy="5944430"/>
          </a:xfrm>
          <a:prstGeom prst="rect">
            <a:avLst/>
          </a:prstGeom>
          <a:noFill/>
          <a:ln>
            <a:noFill/>
          </a:ln>
        </p:spPr>
      </p:pic>
      <p:sp>
        <p:nvSpPr>
          <p:cNvPr id="213" name="Google Shape;213;p11"/>
          <p:cNvSpPr/>
          <p:nvPr/>
        </p:nvSpPr>
        <p:spPr>
          <a:xfrm>
            <a:off x="6068449" y="3455561"/>
            <a:ext cx="2044504"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11"/>
          <p:cNvSpPr txBox="1"/>
          <p:nvPr/>
        </p:nvSpPr>
        <p:spPr>
          <a:xfrm>
            <a:off x="5814761" y="2554777"/>
            <a:ext cx="2298192"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lt1"/>
                </a:solidFill>
                <a:latin typeface="Arial"/>
                <a:ea typeface="Arial"/>
                <a:cs typeface="Arial"/>
                <a:sym typeface="Arial"/>
              </a:rPr>
              <a:t>On doit ensuite payer 350DT (frais d’inscription)</a:t>
            </a:r>
            <a:endParaRPr/>
          </a:p>
        </p:txBody>
      </p:sp>
      <p:pic>
        <p:nvPicPr>
          <p:cNvPr id="215" name="Google Shape;215;p11"/>
          <p:cNvPicPr preferRelativeResize="0"/>
          <p:nvPr/>
        </p:nvPicPr>
        <p:blipFill rotWithShape="1">
          <a:blip r:embed="rId6">
            <a:alphaModFix/>
          </a:blip>
          <a:srcRect b="0" l="0" r="0" t="0"/>
          <a:stretch/>
        </p:blipFill>
        <p:spPr>
          <a:xfrm>
            <a:off x="8349874" y="2396838"/>
            <a:ext cx="3667567" cy="30599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12"/>
          <p:cNvSpPr txBox="1"/>
          <p:nvPr/>
        </p:nvSpPr>
        <p:spPr>
          <a:xfrm>
            <a:off x="165294" y="215607"/>
            <a:ext cx="11806311" cy="39773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Après la connexion on se trouve dans l’espace des chercheurs :</a:t>
            </a:r>
            <a:endParaRPr sz="2000">
              <a:solidFill>
                <a:schemeClr val="lt1"/>
              </a:solidFill>
              <a:latin typeface="Arial"/>
              <a:ea typeface="Arial"/>
              <a:cs typeface="Arial"/>
              <a:sym typeface="Arial"/>
            </a:endParaRPr>
          </a:p>
        </p:txBody>
      </p:sp>
      <p:grpSp>
        <p:nvGrpSpPr>
          <p:cNvPr id="221" name="Google Shape;221;p12"/>
          <p:cNvGrpSpPr/>
          <p:nvPr/>
        </p:nvGrpSpPr>
        <p:grpSpPr>
          <a:xfrm>
            <a:off x="11209986" y="5803608"/>
            <a:ext cx="1741669" cy="948886"/>
            <a:chOff x="11209986" y="5803608"/>
            <a:chExt cx="1741669" cy="948886"/>
          </a:xfrm>
        </p:grpSpPr>
        <p:grpSp>
          <p:nvGrpSpPr>
            <p:cNvPr id="222" name="Google Shape;222;p12"/>
            <p:cNvGrpSpPr/>
            <p:nvPr/>
          </p:nvGrpSpPr>
          <p:grpSpPr>
            <a:xfrm>
              <a:off x="11210779" y="5803608"/>
              <a:ext cx="981221" cy="948886"/>
              <a:chOff x="9358533" y="3805994"/>
              <a:chExt cx="1708541" cy="1708541"/>
            </a:xfrm>
          </p:grpSpPr>
          <p:pic>
            <p:nvPicPr>
              <p:cNvPr id="223" name="Google Shape;223;p12"/>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24" name="Google Shape;224;p12"/>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5" name="Google Shape;225;p12"/>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11</a:t>
              </a:r>
              <a:endParaRPr/>
            </a:p>
          </p:txBody>
        </p:sp>
      </p:grpSp>
      <p:pic>
        <p:nvPicPr>
          <p:cNvPr id="226" name="Google Shape;226;p12"/>
          <p:cNvPicPr preferRelativeResize="0"/>
          <p:nvPr/>
        </p:nvPicPr>
        <p:blipFill rotWithShape="1">
          <a:blip r:embed="rId5">
            <a:alphaModFix/>
          </a:blip>
          <a:srcRect b="0" l="0" r="0" t="0"/>
          <a:stretch/>
        </p:blipFill>
        <p:spPr>
          <a:xfrm>
            <a:off x="102616" y="613345"/>
            <a:ext cx="11005547" cy="62446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13"/>
          <p:cNvSpPr txBox="1"/>
          <p:nvPr/>
        </p:nvSpPr>
        <p:spPr>
          <a:xfrm>
            <a:off x="180534" y="215607"/>
            <a:ext cx="11806311" cy="39773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En cliquant sur </a:t>
            </a:r>
            <a:r>
              <a:rPr lang="fr-FR" sz="2000">
                <a:solidFill>
                  <a:srgbClr val="00B050"/>
                </a:solidFill>
                <a:latin typeface="Arial"/>
                <a:ea typeface="Arial"/>
                <a:cs typeface="Arial"/>
                <a:sym typeface="Arial"/>
              </a:rPr>
              <a:t>« les articles » </a:t>
            </a:r>
            <a:r>
              <a:rPr lang="fr-FR" sz="2000">
                <a:solidFill>
                  <a:schemeClr val="lt1"/>
                </a:solidFill>
                <a:latin typeface="Arial"/>
                <a:ea typeface="Arial"/>
                <a:cs typeface="Arial"/>
                <a:sym typeface="Arial"/>
              </a:rPr>
              <a:t>on trouve tous les articles soumis:</a:t>
            </a:r>
            <a:endParaRPr sz="2000">
              <a:solidFill>
                <a:schemeClr val="lt1"/>
              </a:solidFill>
              <a:latin typeface="Arial"/>
              <a:ea typeface="Arial"/>
              <a:cs typeface="Arial"/>
              <a:sym typeface="Arial"/>
            </a:endParaRPr>
          </a:p>
        </p:txBody>
      </p:sp>
      <p:grpSp>
        <p:nvGrpSpPr>
          <p:cNvPr id="232" name="Google Shape;232;p13"/>
          <p:cNvGrpSpPr/>
          <p:nvPr/>
        </p:nvGrpSpPr>
        <p:grpSpPr>
          <a:xfrm>
            <a:off x="11209986" y="5803608"/>
            <a:ext cx="1741669" cy="948886"/>
            <a:chOff x="11209986" y="5803608"/>
            <a:chExt cx="1741669" cy="948886"/>
          </a:xfrm>
        </p:grpSpPr>
        <p:grpSp>
          <p:nvGrpSpPr>
            <p:cNvPr id="233" name="Google Shape;233;p13"/>
            <p:cNvGrpSpPr/>
            <p:nvPr/>
          </p:nvGrpSpPr>
          <p:grpSpPr>
            <a:xfrm>
              <a:off x="11210779" y="5803608"/>
              <a:ext cx="981221" cy="948886"/>
              <a:chOff x="9358533" y="3805994"/>
              <a:chExt cx="1708541" cy="1708541"/>
            </a:xfrm>
          </p:grpSpPr>
          <p:pic>
            <p:nvPicPr>
              <p:cNvPr id="234" name="Google Shape;234;p13"/>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35" name="Google Shape;235;p13"/>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 name="Google Shape;236;p13"/>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12</a:t>
              </a:r>
              <a:endParaRPr/>
            </a:p>
          </p:txBody>
        </p:sp>
      </p:grpSp>
      <p:pic>
        <p:nvPicPr>
          <p:cNvPr id="237" name="Google Shape;237;p13"/>
          <p:cNvPicPr preferRelativeResize="0"/>
          <p:nvPr/>
        </p:nvPicPr>
        <p:blipFill rotWithShape="1">
          <a:blip r:embed="rId5">
            <a:alphaModFix/>
          </a:blip>
          <a:srcRect b="0" l="0" r="0" t="0"/>
          <a:stretch/>
        </p:blipFill>
        <p:spPr>
          <a:xfrm>
            <a:off x="1203959" y="883919"/>
            <a:ext cx="9337811" cy="58096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14"/>
          <p:cNvSpPr txBox="1"/>
          <p:nvPr/>
        </p:nvSpPr>
        <p:spPr>
          <a:xfrm>
            <a:off x="180534" y="215607"/>
            <a:ext cx="11806311" cy="397738"/>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Le chercheur peut également ajouter une nouveau article en en cliquant sur </a:t>
            </a:r>
            <a:r>
              <a:rPr lang="fr-FR" sz="2000">
                <a:solidFill>
                  <a:srgbClr val="00B050"/>
                </a:solidFill>
                <a:latin typeface="Arial"/>
                <a:ea typeface="Arial"/>
                <a:cs typeface="Arial"/>
                <a:sym typeface="Arial"/>
              </a:rPr>
              <a:t>« Nouveau article »</a:t>
            </a:r>
            <a:r>
              <a:rPr lang="fr-FR" sz="2000">
                <a:solidFill>
                  <a:schemeClr val="lt1"/>
                </a:solidFill>
                <a:latin typeface="Arial"/>
                <a:ea typeface="Arial"/>
                <a:cs typeface="Arial"/>
                <a:sym typeface="Arial"/>
              </a:rPr>
              <a:t>:</a:t>
            </a:r>
            <a:endParaRPr sz="2000">
              <a:solidFill>
                <a:schemeClr val="lt1"/>
              </a:solidFill>
              <a:latin typeface="Arial"/>
              <a:ea typeface="Arial"/>
              <a:cs typeface="Arial"/>
              <a:sym typeface="Arial"/>
            </a:endParaRPr>
          </a:p>
        </p:txBody>
      </p:sp>
      <p:pic>
        <p:nvPicPr>
          <p:cNvPr id="243" name="Google Shape;243;p14"/>
          <p:cNvPicPr preferRelativeResize="0"/>
          <p:nvPr/>
        </p:nvPicPr>
        <p:blipFill rotWithShape="1">
          <a:blip r:embed="rId4">
            <a:alphaModFix/>
          </a:blip>
          <a:srcRect b="0" l="0" r="0" t="0"/>
          <a:stretch/>
        </p:blipFill>
        <p:spPr>
          <a:xfrm>
            <a:off x="180534" y="5895388"/>
            <a:ext cx="981221" cy="948886"/>
          </a:xfrm>
          <a:prstGeom prst="rect">
            <a:avLst/>
          </a:prstGeom>
          <a:noFill/>
          <a:ln>
            <a:noFill/>
          </a:ln>
        </p:spPr>
      </p:pic>
      <p:pic>
        <p:nvPicPr>
          <p:cNvPr id="244" name="Google Shape;244;p14"/>
          <p:cNvPicPr preferRelativeResize="0"/>
          <p:nvPr/>
        </p:nvPicPr>
        <p:blipFill rotWithShape="1">
          <a:blip r:embed="rId5">
            <a:alphaModFix/>
          </a:blip>
          <a:srcRect b="0" l="0" r="0" t="0"/>
          <a:stretch/>
        </p:blipFill>
        <p:spPr>
          <a:xfrm>
            <a:off x="0" y="1150620"/>
            <a:ext cx="7442982" cy="4556760"/>
          </a:xfrm>
          <a:prstGeom prst="rect">
            <a:avLst/>
          </a:prstGeom>
          <a:noFill/>
          <a:ln>
            <a:noFill/>
          </a:ln>
        </p:spPr>
      </p:pic>
      <p:sp>
        <p:nvSpPr>
          <p:cNvPr id="245" name="Google Shape;245;p14"/>
          <p:cNvSpPr/>
          <p:nvPr/>
        </p:nvSpPr>
        <p:spPr>
          <a:xfrm>
            <a:off x="7520042" y="2140402"/>
            <a:ext cx="2044504"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 name="Google Shape;246;p14"/>
          <p:cNvSpPr txBox="1"/>
          <p:nvPr/>
        </p:nvSpPr>
        <p:spPr>
          <a:xfrm>
            <a:off x="7442982" y="814819"/>
            <a:ext cx="2447777" cy="1385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En cliquant sur ajouter il UPLOAD son article sous forme PDF</a:t>
            </a:r>
            <a:endParaRPr sz="2000">
              <a:solidFill>
                <a:schemeClr val="lt1"/>
              </a:solidFill>
              <a:latin typeface="Arial"/>
              <a:ea typeface="Arial"/>
              <a:cs typeface="Arial"/>
              <a:sym typeface="Arial"/>
            </a:endParaRPr>
          </a:p>
        </p:txBody>
      </p:sp>
      <p:pic>
        <p:nvPicPr>
          <p:cNvPr id="247" name="Google Shape;247;p14"/>
          <p:cNvPicPr preferRelativeResize="0"/>
          <p:nvPr/>
        </p:nvPicPr>
        <p:blipFill rotWithShape="1">
          <a:blip r:embed="rId6">
            <a:alphaModFix/>
          </a:blip>
          <a:srcRect b="0" l="0" r="0" t="0"/>
          <a:stretch/>
        </p:blipFill>
        <p:spPr>
          <a:xfrm>
            <a:off x="9641606" y="1493454"/>
            <a:ext cx="2503609" cy="1715022"/>
          </a:xfrm>
          <a:prstGeom prst="rect">
            <a:avLst/>
          </a:prstGeom>
          <a:noFill/>
          <a:ln>
            <a:noFill/>
          </a:ln>
        </p:spPr>
      </p:pic>
      <p:sp>
        <p:nvSpPr>
          <p:cNvPr id="248" name="Google Shape;248;p14"/>
          <p:cNvSpPr/>
          <p:nvPr/>
        </p:nvSpPr>
        <p:spPr>
          <a:xfrm rot="5400000">
            <a:off x="9742266" y="3440335"/>
            <a:ext cx="1239520"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14"/>
          <p:cNvSpPr/>
          <p:nvPr/>
        </p:nvSpPr>
        <p:spPr>
          <a:xfrm>
            <a:off x="279984" y="5995035"/>
            <a:ext cx="779196" cy="745636"/>
          </a:xfrm>
          <a:prstGeom prst="rect">
            <a:avLst/>
          </a:prstGeom>
          <a:solidFill>
            <a:srgbClr val="1521B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 name="Google Shape;250;p14"/>
          <p:cNvSpPr txBox="1"/>
          <p:nvPr/>
        </p:nvSpPr>
        <p:spPr>
          <a:xfrm flipH="1">
            <a:off x="180534" y="5992543"/>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13</a:t>
            </a:r>
            <a:endParaRPr/>
          </a:p>
        </p:txBody>
      </p:sp>
      <p:sp>
        <p:nvSpPr>
          <p:cNvPr id="251" name="Google Shape;251;p14"/>
          <p:cNvSpPr txBox="1"/>
          <p:nvPr/>
        </p:nvSpPr>
        <p:spPr>
          <a:xfrm>
            <a:off x="7913203" y="3368042"/>
            <a:ext cx="2503609"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lt1"/>
                </a:solidFill>
                <a:latin typeface="Arial"/>
                <a:ea typeface="Arial"/>
                <a:cs typeface="Arial"/>
                <a:sym typeface="Arial"/>
              </a:rPr>
              <a:t>Et il choisit à partir de sont pc</a:t>
            </a:r>
            <a:endParaRPr/>
          </a:p>
        </p:txBody>
      </p:sp>
      <p:pic>
        <p:nvPicPr>
          <p:cNvPr id="252" name="Google Shape;252;p14"/>
          <p:cNvPicPr preferRelativeResize="0"/>
          <p:nvPr/>
        </p:nvPicPr>
        <p:blipFill rotWithShape="1">
          <a:blip r:embed="rId7">
            <a:alphaModFix/>
          </a:blip>
          <a:srcRect b="0" l="0" r="0" t="0"/>
          <a:stretch/>
        </p:blipFill>
        <p:spPr>
          <a:xfrm>
            <a:off x="7721600" y="4605239"/>
            <a:ext cx="4470400" cy="22366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6" name="Shape 256"/>
        <p:cNvGrpSpPr/>
        <p:nvPr/>
      </p:nvGrpSpPr>
      <p:grpSpPr>
        <a:xfrm>
          <a:off x="0" y="0"/>
          <a:ext cx="0" cy="0"/>
          <a:chOff x="0" y="0"/>
          <a:chExt cx="0" cy="0"/>
        </a:xfrm>
      </p:grpSpPr>
      <p:grpSp>
        <p:nvGrpSpPr>
          <p:cNvPr id="257" name="Google Shape;257;p15"/>
          <p:cNvGrpSpPr/>
          <p:nvPr/>
        </p:nvGrpSpPr>
        <p:grpSpPr>
          <a:xfrm>
            <a:off x="11209986" y="5803608"/>
            <a:ext cx="1741669" cy="948886"/>
            <a:chOff x="11209986" y="5803608"/>
            <a:chExt cx="1741669" cy="948886"/>
          </a:xfrm>
        </p:grpSpPr>
        <p:grpSp>
          <p:nvGrpSpPr>
            <p:cNvPr id="258" name="Google Shape;258;p15"/>
            <p:cNvGrpSpPr/>
            <p:nvPr/>
          </p:nvGrpSpPr>
          <p:grpSpPr>
            <a:xfrm>
              <a:off x="11210779" y="5803608"/>
              <a:ext cx="981221" cy="948886"/>
              <a:chOff x="9358533" y="3805994"/>
              <a:chExt cx="1708541" cy="1708541"/>
            </a:xfrm>
          </p:grpSpPr>
          <p:pic>
            <p:nvPicPr>
              <p:cNvPr id="259" name="Google Shape;259;p15"/>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60" name="Google Shape;260;p15"/>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 name="Google Shape;261;p15"/>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14</a:t>
              </a:r>
              <a:endParaRPr/>
            </a:p>
          </p:txBody>
        </p:sp>
      </p:grpSp>
      <p:sp>
        <p:nvSpPr>
          <p:cNvPr id="262" name="Google Shape;262;p15"/>
          <p:cNvSpPr txBox="1"/>
          <p:nvPr/>
        </p:nvSpPr>
        <p:spPr>
          <a:xfrm>
            <a:off x="97536" y="140208"/>
            <a:ext cx="9637776" cy="86177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C000"/>
              </a:buClr>
              <a:buSzPts val="3200"/>
              <a:buFont typeface="Noto Sans Symbols"/>
              <a:buChar char="⮚"/>
            </a:pPr>
            <a:r>
              <a:rPr lang="fr-FR" sz="3200">
                <a:solidFill>
                  <a:srgbClr val="FFC000"/>
                </a:solidFill>
                <a:latin typeface="Calibri"/>
                <a:ea typeface="Calibri"/>
                <a:cs typeface="Calibri"/>
                <a:sym typeface="Calibri"/>
              </a:rPr>
              <a:t>Nouveau tutorial:</a:t>
            </a:r>
            <a:endParaRPr/>
          </a:p>
          <a:p>
            <a:pPr indent="0" lvl="0" marL="0" marR="0" rtl="0" algn="l">
              <a:spcBef>
                <a:spcPts val="0"/>
              </a:spcBef>
              <a:spcAft>
                <a:spcPts val="0"/>
              </a:spcAft>
              <a:buNone/>
            </a:pPr>
            <a:r>
              <a:t/>
            </a:r>
            <a:endParaRPr sz="1800">
              <a:solidFill>
                <a:srgbClr val="FFC000"/>
              </a:solidFill>
              <a:latin typeface="Calibri"/>
              <a:ea typeface="Calibri"/>
              <a:cs typeface="Calibri"/>
              <a:sym typeface="Calibri"/>
            </a:endParaRPr>
          </a:p>
        </p:txBody>
      </p:sp>
      <p:sp>
        <p:nvSpPr>
          <p:cNvPr id="263" name="Google Shape;263;p15"/>
          <p:cNvSpPr txBox="1"/>
          <p:nvPr/>
        </p:nvSpPr>
        <p:spPr>
          <a:xfrm>
            <a:off x="413796" y="817316"/>
            <a:ext cx="1091615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000">
                <a:solidFill>
                  <a:schemeClr val="lt1"/>
                </a:solidFill>
                <a:latin typeface="Arial"/>
                <a:ea typeface="Arial"/>
                <a:cs typeface="Arial"/>
                <a:sym typeface="Arial"/>
              </a:rPr>
              <a:t>un chercheur peut organiser un tutorial qui durera 6 heures </a:t>
            </a:r>
            <a:endParaRPr sz="2000">
              <a:solidFill>
                <a:schemeClr val="lt1"/>
              </a:solidFill>
              <a:latin typeface="Arial"/>
              <a:ea typeface="Arial"/>
              <a:cs typeface="Arial"/>
              <a:sym typeface="Arial"/>
            </a:endParaRPr>
          </a:p>
        </p:txBody>
      </p:sp>
      <p:pic>
        <p:nvPicPr>
          <p:cNvPr id="264" name="Google Shape;264;p15"/>
          <p:cNvPicPr preferRelativeResize="0"/>
          <p:nvPr/>
        </p:nvPicPr>
        <p:blipFill rotWithShape="1">
          <a:blip r:embed="rId5">
            <a:alphaModFix/>
          </a:blip>
          <a:srcRect b="0" l="0" r="0" t="0"/>
          <a:stretch/>
        </p:blipFill>
        <p:spPr>
          <a:xfrm>
            <a:off x="1297148" y="1305639"/>
            <a:ext cx="9153183" cy="53296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grpSp>
        <p:nvGrpSpPr>
          <p:cNvPr id="269" name="Google Shape;269;p16"/>
          <p:cNvGrpSpPr/>
          <p:nvPr/>
        </p:nvGrpSpPr>
        <p:grpSpPr>
          <a:xfrm>
            <a:off x="11209986" y="5803608"/>
            <a:ext cx="1741669" cy="948886"/>
            <a:chOff x="11209986" y="5803608"/>
            <a:chExt cx="1741669" cy="948886"/>
          </a:xfrm>
        </p:grpSpPr>
        <p:grpSp>
          <p:nvGrpSpPr>
            <p:cNvPr id="270" name="Google Shape;270;p16"/>
            <p:cNvGrpSpPr/>
            <p:nvPr/>
          </p:nvGrpSpPr>
          <p:grpSpPr>
            <a:xfrm>
              <a:off x="11210779" y="5803608"/>
              <a:ext cx="981221" cy="948886"/>
              <a:chOff x="9358533" y="3805994"/>
              <a:chExt cx="1708541" cy="1708541"/>
            </a:xfrm>
          </p:grpSpPr>
          <p:pic>
            <p:nvPicPr>
              <p:cNvPr id="271" name="Google Shape;271;p16"/>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72" name="Google Shape;272;p16"/>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3" name="Google Shape;273;p16"/>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15</a:t>
              </a:r>
              <a:endParaRPr/>
            </a:p>
          </p:txBody>
        </p:sp>
      </p:grpSp>
      <p:sp>
        <p:nvSpPr>
          <p:cNvPr id="274" name="Google Shape;274;p16"/>
          <p:cNvSpPr txBox="1"/>
          <p:nvPr/>
        </p:nvSpPr>
        <p:spPr>
          <a:xfrm>
            <a:off x="97536" y="140208"/>
            <a:ext cx="9637776" cy="86177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FC000"/>
              </a:buClr>
              <a:buSzPts val="3200"/>
              <a:buFont typeface="Noto Sans Symbols"/>
              <a:buChar char="⮚"/>
            </a:pPr>
            <a:r>
              <a:rPr lang="fr-FR" sz="3200">
                <a:solidFill>
                  <a:srgbClr val="FFC000"/>
                </a:solidFill>
                <a:latin typeface="Calibri"/>
                <a:ea typeface="Calibri"/>
                <a:cs typeface="Calibri"/>
                <a:sym typeface="Calibri"/>
              </a:rPr>
              <a:t>Evaluation d’un article:</a:t>
            </a:r>
            <a:endParaRPr/>
          </a:p>
          <a:p>
            <a:pPr indent="0" lvl="0" marL="0" marR="0" rtl="0" algn="l">
              <a:spcBef>
                <a:spcPts val="0"/>
              </a:spcBef>
              <a:spcAft>
                <a:spcPts val="0"/>
              </a:spcAft>
              <a:buNone/>
            </a:pPr>
            <a:r>
              <a:t/>
            </a:r>
            <a:endParaRPr sz="1800">
              <a:solidFill>
                <a:srgbClr val="FFC000"/>
              </a:solidFill>
              <a:latin typeface="Calibri"/>
              <a:ea typeface="Calibri"/>
              <a:cs typeface="Calibri"/>
              <a:sym typeface="Calibri"/>
            </a:endParaRPr>
          </a:p>
        </p:txBody>
      </p:sp>
      <p:sp>
        <p:nvSpPr>
          <p:cNvPr id="275" name="Google Shape;275;p16"/>
          <p:cNvSpPr txBox="1"/>
          <p:nvPr/>
        </p:nvSpPr>
        <p:spPr>
          <a:xfrm>
            <a:off x="283073" y="662305"/>
            <a:ext cx="11806311" cy="1056379"/>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None/>
            </a:pPr>
            <a:r>
              <a:rPr lang="fr-FR" sz="2000">
                <a:solidFill>
                  <a:schemeClr val="lt1"/>
                </a:solidFill>
                <a:latin typeface="Arial"/>
                <a:ea typeface="Arial"/>
                <a:cs typeface="Arial"/>
                <a:sym typeface="Arial"/>
              </a:rPr>
              <a:t>Le chercheur s’il est du comité du programme il peut évaluer un article. Voici la fenêtre d’évaluation le chercheur peut voir tous les articles soumis, leurs thèmes leurs scores s’ils sont déjà notés par d’autres chercheurs et si le score est supérieur à 1,5 une session sera réservée pour le présenter : </a:t>
            </a:r>
            <a:endParaRPr sz="2000">
              <a:solidFill>
                <a:schemeClr val="lt1"/>
              </a:solidFill>
              <a:latin typeface="Arial"/>
              <a:ea typeface="Arial"/>
              <a:cs typeface="Arial"/>
              <a:sym typeface="Arial"/>
            </a:endParaRPr>
          </a:p>
        </p:txBody>
      </p:sp>
      <p:pic>
        <p:nvPicPr>
          <p:cNvPr id="276" name="Google Shape;276;p16"/>
          <p:cNvPicPr preferRelativeResize="0"/>
          <p:nvPr/>
        </p:nvPicPr>
        <p:blipFill rotWithShape="1">
          <a:blip r:embed="rId5">
            <a:alphaModFix/>
          </a:blip>
          <a:srcRect b="0" l="0" r="0" t="0"/>
          <a:stretch/>
        </p:blipFill>
        <p:spPr>
          <a:xfrm>
            <a:off x="1198880" y="1776453"/>
            <a:ext cx="9794240" cy="50815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grpSp>
        <p:nvGrpSpPr>
          <p:cNvPr id="281" name="Google Shape;281;p17"/>
          <p:cNvGrpSpPr/>
          <p:nvPr/>
        </p:nvGrpSpPr>
        <p:grpSpPr>
          <a:xfrm>
            <a:off x="11209986" y="5803608"/>
            <a:ext cx="1741669" cy="948886"/>
            <a:chOff x="11209986" y="5803608"/>
            <a:chExt cx="1741669" cy="948886"/>
          </a:xfrm>
        </p:grpSpPr>
        <p:grpSp>
          <p:nvGrpSpPr>
            <p:cNvPr id="282" name="Google Shape;282;p17"/>
            <p:cNvGrpSpPr/>
            <p:nvPr/>
          </p:nvGrpSpPr>
          <p:grpSpPr>
            <a:xfrm>
              <a:off x="11210779" y="5803608"/>
              <a:ext cx="981221" cy="948886"/>
              <a:chOff x="9358533" y="3805994"/>
              <a:chExt cx="1708541" cy="1708541"/>
            </a:xfrm>
          </p:grpSpPr>
          <p:pic>
            <p:nvPicPr>
              <p:cNvPr id="283" name="Google Shape;283;p17"/>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284" name="Google Shape;284;p17"/>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17"/>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16</a:t>
              </a:r>
              <a:endParaRPr/>
            </a:p>
          </p:txBody>
        </p:sp>
      </p:grpSp>
      <p:sp>
        <p:nvSpPr>
          <p:cNvPr id="286" name="Google Shape;286;p17"/>
          <p:cNvSpPr txBox="1"/>
          <p:nvPr/>
        </p:nvSpPr>
        <p:spPr>
          <a:xfrm>
            <a:off x="97536" y="140208"/>
            <a:ext cx="9637776" cy="21852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3200">
                <a:solidFill>
                  <a:srgbClr val="FFC000"/>
                </a:solidFill>
                <a:latin typeface="Calibri"/>
                <a:ea typeface="Calibri"/>
                <a:cs typeface="Calibri"/>
                <a:sym typeface="Calibri"/>
              </a:rPr>
              <a:t>REMARQUE</a:t>
            </a:r>
            <a:r>
              <a:rPr lang="fr-FR" sz="1800">
                <a:solidFill>
                  <a:srgbClr val="FFC000"/>
                </a:solidFill>
                <a:latin typeface="Calibri"/>
                <a:ea typeface="Calibri"/>
                <a:cs typeface="Calibri"/>
                <a:sym typeface="Calibri"/>
              </a:rPr>
              <a:t> </a:t>
            </a:r>
            <a:r>
              <a:rPr lang="fr-FR" sz="3200">
                <a:solidFill>
                  <a:srgbClr val="FFC000"/>
                </a:solidFill>
                <a:latin typeface="Calibri"/>
                <a:ea typeface="Calibri"/>
                <a:cs typeface="Calibri"/>
                <a:sym typeface="Calibri"/>
              </a:rPr>
              <a:t>:</a:t>
            </a:r>
            <a:endParaRPr/>
          </a:p>
          <a:p>
            <a:pPr indent="0" lvl="0" marL="0" marR="0" rtl="0" algn="l">
              <a:spcBef>
                <a:spcPts val="0"/>
              </a:spcBef>
              <a:spcAft>
                <a:spcPts val="0"/>
              </a:spcAft>
              <a:buNone/>
            </a:pPr>
            <a:r>
              <a:rPr lang="fr-FR" sz="2000">
                <a:solidFill>
                  <a:schemeClr val="lt1"/>
                </a:solidFill>
                <a:latin typeface="Arial"/>
                <a:ea typeface="Arial"/>
                <a:cs typeface="Arial"/>
                <a:sym typeface="Arial"/>
              </a:rPr>
              <a:t>Si le chercheur n’est pas du comité de programme et essaye d’ouvrir la fenêtre de l’évaluation un message d’interdiction s’affiche :</a:t>
            </a:r>
            <a:endParaRPr sz="2000">
              <a:solidFill>
                <a:schemeClr val="lt1"/>
              </a:solidFill>
              <a:latin typeface="Arial"/>
              <a:ea typeface="Arial"/>
              <a:cs typeface="Arial"/>
              <a:sym typeface="Arial"/>
            </a:endParaRPr>
          </a:p>
          <a:p>
            <a:pPr indent="0" lvl="0" marL="0" marR="0" rtl="0" algn="l">
              <a:spcBef>
                <a:spcPts val="0"/>
              </a:spcBef>
              <a:spcAft>
                <a:spcPts val="0"/>
              </a:spcAft>
              <a:buNone/>
            </a:pPr>
            <a:r>
              <a:t/>
            </a:r>
            <a:endParaRPr sz="3200">
              <a:solidFill>
                <a:srgbClr val="FFC000"/>
              </a:solidFill>
              <a:latin typeface="Calibri"/>
              <a:ea typeface="Calibri"/>
              <a:cs typeface="Calibri"/>
              <a:sym typeface="Calibri"/>
            </a:endParaRPr>
          </a:p>
          <a:p>
            <a:pPr indent="0" lvl="0" marL="0" marR="0" rtl="0" algn="l">
              <a:spcBef>
                <a:spcPts val="0"/>
              </a:spcBef>
              <a:spcAft>
                <a:spcPts val="0"/>
              </a:spcAft>
              <a:buNone/>
            </a:pPr>
            <a:r>
              <a:t/>
            </a:r>
            <a:endParaRPr sz="3200">
              <a:solidFill>
                <a:srgbClr val="FFC000"/>
              </a:solidFill>
              <a:latin typeface="Calibri"/>
              <a:ea typeface="Calibri"/>
              <a:cs typeface="Calibri"/>
              <a:sym typeface="Calibri"/>
            </a:endParaRPr>
          </a:p>
        </p:txBody>
      </p:sp>
      <p:pic>
        <p:nvPicPr>
          <p:cNvPr id="287" name="Google Shape;287;p17"/>
          <p:cNvPicPr preferRelativeResize="0"/>
          <p:nvPr/>
        </p:nvPicPr>
        <p:blipFill rotWithShape="1">
          <a:blip r:embed="rId5">
            <a:alphaModFix/>
          </a:blip>
          <a:srcRect b="0" l="0" r="0" t="0"/>
          <a:stretch/>
        </p:blipFill>
        <p:spPr>
          <a:xfrm>
            <a:off x="2880942" y="2325422"/>
            <a:ext cx="5700141" cy="18364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18"/>
          <p:cNvSpPr txBox="1"/>
          <p:nvPr/>
        </p:nvSpPr>
        <p:spPr>
          <a:xfrm>
            <a:off x="490193" y="452487"/>
            <a:ext cx="5118755"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F7CAAC"/>
              </a:buClr>
              <a:buSzPts val="3600"/>
              <a:buFont typeface="Arial"/>
              <a:buChar char="•"/>
            </a:pPr>
            <a:r>
              <a:rPr b="1" lang="fr-FR" sz="3600">
                <a:solidFill>
                  <a:srgbClr val="F7CAAC"/>
                </a:solidFill>
                <a:latin typeface="Calibri"/>
                <a:ea typeface="Calibri"/>
                <a:cs typeface="Calibri"/>
                <a:sym typeface="Calibri"/>
              </a:rPr>
              <a:t>Gestion des tutoriaux</a:t>
            </a:r>
            <a:endParaRPr/>
          </a:p>
        </p:txBody>
      </p:sp>
      <p:pic>
        <p:nvPicPr>
          <p:cNvPr id="293" name="Google Shape;293;p18"/>
          <p:cNvPicPr preferRelativeResize="0"/>
          <p:nvPr/>
        </p:nvPicPr>
        <p:blipFill rotWithShape="1">
          <a:blip r:embed="rId4">
            <a:alphaModFix/>
          </a:blip>
          <a:srcRect b="0" l="0" r="0" t="0"/>
          <a:stretch/>
        </p:blipFill>
        <p:spPr>
          <a:xfrm>
            <a:off x="310849" y="1446661"/>
            <a:ext cx="6385560" cy="4549140"/>
          </a:xfrm>
          <a:prstGeom prst="rect">
            <a:avLst/>
          </a:prstGeom>
          <a:noFill/>
          <a:ln>
            <a:noFill/>
          </a:ln>
        </p:spPr>
      </p:pic>
      <p:sp>
        <p:nvSpPr>
          <p:cNvPr id="294" name="Google Shape;294;p18"/>
          <p:cNvSpPr txBox="1"/>
          <p:nvPr/>
        </p:nvSpPr>
        <p:spPr>
          <a:xfrm>
            <a:off x="7007494" y="2837469"/>
            <a:ext cx="525992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chemeClr val="lt1"/>
                </a:solidFill>
                <a:latin typeface="Calibri"/>
                <a:ea typeface="Calibri"/>
                <a:cs typeface="Calibri"/>
                <a:sym typeface="Calibri"/>
              </a:rPr>
              <a:t>La gestion des tutoriaux se fait par l’intermédiaire de cette interface qui contient toutes les opérations concernant les tutoriaux </a:t>
            </a:r>
            <a:endParaRPr/>
          </a:p>
          <a:p>
            <a:pPr indent="0" lvl="0" marL="0" marR="0" rtl="0" algn="l">
              <a:spcBef>
                <a:spcPts val="0"/>
              </a:spcBef>
              <a:spcAft>
                <a:spcPts val="0"/>
              </a:spcAft>
              <a:buNone/>
            </a:pPr>
            <a:r>
              <a:t/>
            </a:r>
            <a:endParaRPr b="1" sz="2800">
              <a:solidFill>
                <a:schemeClr val="lt1"/>
              </a:solidFill>
              <a:latin typeface="Calibri"/>
              <a:ea typeface="Calibri"/>
              <a:cs typeface="Calibri"/>
              <a:sym typeface="Calibri"/>
            </a:endParaRPr>
          </a:p>
        </p:txBody>
      </p:sp>
      <p:grpSp>
        <p:nvGrpSpPr>
          <p:cNvPr id="295" name="Google Shape;295;p18"/>
          <p:cNvGrpSpPr/>
          <p:nvPr/>
        </p:nvGrpSpPr>
        <p:grpSpPr>
          <a:xfrm>
            <a:off x="11209986" y="5803608"/>
            <a:ext cx="1741669" cy="948886"/>
            <a:chOff x="11209986" y="5803608"/>
            <a:chExt cx="1741669" cy="948886"/>
          </a:xfrm>
        </p:grpSpPr>
        <p:grpSp>
          <p:nvGrpSpPr>
            <p:cNvPr id="296" name="Google Shape;296;p18"/>
            <p:cNvGrpSpPr/>
            <p:nvPr/>
          </p:nvGrpSpPr>
          <p:grpSpPr>
            <a:xfrm>
              <a:off x="11210779" y="5803608"/>
              <a:ext cx="981221" cy="948886"/>
              <a:chOff x="9358533" y="3805994"/>
              <a:chExt cx="1708541" cy="1708541"/>
            </a:xfrm>
          </p:grpSpPr>
          <p:pic>
            <p:nvPicPr>
              <p:cNvPr id="297" name="Google Shape;297;p18"/>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298" name="Google Shape;298;p18"/>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9" name="Google Shape;299;p18"/>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17</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19"/>
          <p:cNvSpPr txBox="1"/>
          <p:nvPr/>
        </p:nvSpPr>
        <p:spPr>
          <a:xfrm>
            <a:off x="191397" y="420949"/>
            <a:ext cx="11215036" cy="584775"/>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F4B081"/>
              </a:buClr>
              <a:buSzPts val="3200"/>
              <a:buFont typeface="Arial"/>
              <a:buChar char="•"/>
            </a:pPr>
            <a:r>
              <a:rPr b="1" i="0" lang="fr-FR" sz="3200" u="none" cap="none" strike="noStrike">
                <a:solidFill>
                  <a:srgbClr val="F4B081"/>
                </a:solidFill>
                <a:latin typeface="Calibri"/>
                <a:ea typeface="Calibri"/>
                <a:cs typeface="Calibri"/>
                <a:sym typeface="Calibri"/>
              </a:rPr>
              <a:t>Des informations supplémentaires sur le tutoriel choisit</a:t>
            </a:r>
            <a:endParaRPr/>
          </a:p>
        </p:txBody>
      </p:sp>
      <p:pic>
        <p:nvPicPr>
          <p:cNvPr id="305" name="Google Shape;305;p19"/>
          <p:cNvPicPr preferRelativeResize="0"/>
          <p:nvPr/>
        </p:nvPicPr>
        <p:blipFill rotWithShape="1">
          <a:blip r:embed="rId4">
            <a:alphaModFix/>
          </a:blip>
          <a:srcRect b="0" l="0" r="0" t="0"/>
          <a:stretch/>
        </p:blipFill>
        <p:spPr>
          <a:xfrm>
            <a:off x="1432875" y="1385740"/>
            <a:ext cx="8776354" cy="4864231"/>
          </a:xfrm>
          <a:prstGeom prst="rect">
            <a:avLst/>
          </a:prstGeom>
          <a:noFill/>
          <a:ln>
            <a:noFill/>
          </a:ln>
        </p:spPr>
      </p:pic>
      <p:grpSp>
        <p:nvGrpSpPr>
          <p:cNvPr id="306" name="Google Shape;306;p19"/>
          <p:cNvGrpSpPr/>
          <p:nvPr/>
        </p:nvGrpSpPr>
        <p:grpSpPr>
          <a:xfrm>
            <a:off x="11209986" y="5803608"/>
            <a:ext cx="1741669" cy="948886"/>
            <a:chOff x="11209986" y="5803608"/>
            <a:chExt cx="1741669" cy="948886"/>
          </a:xfrm>
        </p:grpSpPr>
        <p:grpSp>
          <p:nvGrpSpPr>
            <p:cNvPr id="307" name="Google Shape;307;p19"/>
            <p:cNvGrpSpPr/>
            <p:nvPr/>
          </p:nvGrpSpPr>
          <p:grpSpPr>
            <a:xfrm>
              <a:off x="11210779" y="5803608"/>
              <a:ext cx="981221" cy="948886"/>
              <a:chOff x="9358533" y="3805994"/>
              <a:chExt cx="1708541" cy="1708541"/>
            </a:xfrm>
          </p:grpSpPr>
          <p:pic>
            <p:nvPicPr>
              <p:cNvPr id="308" name="Google Shape;308;p19"/>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09" name="Google Shape;309;p19"/>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10" name="Google Shape;310;p19"/>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18</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
          <p:cNvSpPr txBox="1"/>
          <p:nvPr/>
        </p:nvSpPr>
        <p:spPr>
          <a:xfrm>
            <a:off x="493055" y="609485"/>
            <a:ext cx="2875178"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4200">
                <a:solidFill>
                  <a:schemeClr val="accent1"/>
                </a:solidFill>
                <a:latin typeface="Calibri"/>
                <a:ea typeface="Calibri"/>
                <a:cs typeface="Calibri"/>
                <a:sym typeface="Calibri"/>
              </a:rPr>
              <a:t>Plan : </a:t>
            </a:r>
            <a:endParaRPr/>
          </a:p>
        </p:txBody>
      </p:sp>
      <p:sp>
        <p:nvSpPr>
          <p:cNvPr id="103" name="Google Shape;103;p2"/>
          <p:cNvSpPr txBox="1"/>
          <p:nvPr/>
        </p:nvSpPr>
        <p:spPr>
          <a:xfrm>
            <a:off x="405114" y="1890117"/>
            <a:ext cx="7199453" cy="3077766"/>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lt1"/>
              </a:buClr>
              <a:buSzPts val="4400"/>
              <a:buFont typeface="Calibri"/>
              <a:buAutoNum type="romanUcPeriod"/>
            </a:pPr>
            <a:r>
              <a:rPr b="1" i="0" lang="fr-FR" sz="4400">
                <a:solidFill>
                  <a:schemeClr val="lt1"/>
                </a:solidFill>
                <a:latin typeface="Aharoni"/>
                <a:ea typeface="Aharoni"/>
                <a:cs typeface="Aharoni"/>
                <a:sym typeface="Aharoni"/>
              </a:rPr>
              <a:t>Introduction</a:t>
            </a:r>
            <a:endParaRPr/>
          </a:p>
          <a:p>
            <a:pPr indent="-857250" lvl="0" marL="857250" marR="0" rtl="0" algn="l">
              <a:spcBef>
                <a:spcPts val="0"/>
              </a:spcBef>
              <a:spcAft>
                <a:spcPts val="0"/>
              </a:spcAft>
              <a:buClr>
                <a:schemeClr val="lt1"/>
              </a:buClr>
              <a:buSzPts val="4400"/>
              <a:buFont typeface="Calibri"/>
              <a:buAutoNum type="romanUcPeriod"/>
            </a:pPr>
            <a:r>
              <a:rPr b="1" lang="fr-FR" sz="4400">
                <a:solidFill>
                  <a:schemeClr val="lt1"/>
                </a:solidFill>
                <a:latin typeface="Aharoni"/>
                <a:ea typeface="Aharoni"/>
                <a:cs typeface="Aharoni"/>
                <a:sym typeface="Aharoni"/>
              </a:rPr>
              <a:t>Conception</a:t>
            </a:r>
            <a:endParaRPr/>
          </a:p>
          <a:p>
            <a:pPr indent="-857250" lvl="0" marL="857250" marR="0" rtl="0" algn="l">
              <a:spcBef>
                <a:spcPts val="0"/>
              </a:spcBef>
              <a:spcAft>
                <a:spcPts val="0"/>
              </a:spcAft>
              <a:buClr>
                <a:schemeClr val="lt1"/>
              </a:buClr>
              <a:buSzPts val="4400"/>
              <a:buFont typeface="Calibri"/>
              <a:buAutoNum type="romanUcPeriod"/>
            </a:pPr>
            <a:r>
              <a:rPr b="1" lang="fr-FR" sz="4400">
                <a:solidFill>
                  <a:schemeClr val="lt1"/>
                </a:solidFill>
                <a:latin typeface="Aharoni"/>
                <a:ea typeface="Aharoni"/>
                <a:cs typeface="Aharoni"/>
                <a:sym typeface="Aharoni"/>
              </a:rPr>
              <a:t>Réalisation et Tests</a:t>
            </a:r>
            <a:endParaRPr/>
          </a:p>
          <a:p>
            <a:pPr indent="-857250" lvl="0" marL="857250" marR="0" rtl="0" algn="l">
              <a:spcBef>
                <a:spcPts val="0"/>
              </a:spcBef>
              <a:spcAft>
                <a:spcPts val="0"/>
              </a:spcAft>
              <a:buClr>
                <a:schemeClr val="lt1"/>
              </a:buClr>
              <a:buSzPts val="4400"/>
              <a:buFont typeface="Calibri"/>
              <a:buAutoNum type="romanUcPeriod"/>
            </a:pPr>
            <a:r>
              <a:rPr b="1" lang="fr-FR" sz="4400">
                <a:solidFill>
                  <a:schemeClr val="lt1"/>
                </a:solidFill>
                <a:latin typeface="Aharoni"/>
                <a:ea typeface="Aharoni"/>
                <a:cs typeface="Aharoni"/>
                <a:sym typeface="Aharoni"/>
              </a:rPr>
              <a:t>Conclusion</a:t>
            </a:r>
            <a:endParaRPr/>
          </a:p>
          <a:p>
            <a:pPr indent="-228600" lvl="0" marL="3429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grpSp>
        <p:nvGrpSpPr>
          <p:cNvPr id="104" name="Google Shape;104;p2"/>
          <p:cNvGrpSpPr/>
          <p:nvPr/>
        </p:nvGrpSpPr>
        <p:grpSpPr>
          <a:xfrm>
            <a:off x="11210779" y="5803608"/>
            <a:ext cx="981221" cy="948886"/>
            <a:chOff x="11210779" y="5803608"/>
            <a:chExt cx="981221" cy="948886"/>
          </a:xfrm>
        </p:grpSpPr>
        <p:grpSp>
          <p:nvGrpSpPr>
            <p:cNvPr id="105" name="Google Shape;105;p2"/>
            <p:cNvGrpSpPr/>
            <p:nvPr/>
          </p:nvGrpSpPr>
          <p:grpSpPr>
            <a:xfrm>
              <a:off x="11210779" y="5803608"/>
              <a:ext cx="981221" cy="948886"/>
              <a:chOff x="9358533" y="3805994"/>
              <a:chExt cx="1708541" cy="1708541"/>
            </a:xfrm>
          </p:grpSpPr>
          <p:pic>
            <p:nvPicPr>
              <p:cNvPr id="106" name="Google Shape;106;p2"/>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07" name="Google Shape;107;p2"/>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08" name="Google Shape;108;p2"/>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20"/>
          <p:cNvSpPr txBox="1"/>
          <p:nvPr/>
        </p:nvSpPr>
        <p:spPr>
          <a:xfrm>
            <a:off x="122548" y="339364"/>
            <a:ext cx="9228841"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D966"/>
              </a:buClr>
              <a:buSzPts val="2800"/>
              <a:buFont typeface="Arial"/>
              <a:buChar char="•"/>
            </a:pPr>
            <a:r>
              <a:rPr b="1" lang="fr-FR" sz="2800">
                <a:solidFill>
                  <a:srgbClr val="FFD966"/>
                </a:solidFill>
                <a:latin typeface="Calibri"/>
                <a:ea typeface="Calibri"/>
                <a:cs typeface="Calibri"/>
                <a:sym typeface="Calibri"/>
              </a:rPr>
              <a:t>On termine la procédure de l’inscription par le paiement </a:t>
            </a:r>
            <a:endParaRPr/>
          </a:p>
        </p:txBody>
      </p:sp>
      <p:pic>
        <p:nvPicPr>
          <p:cNvPr id="316" name="Google Shape;316;p20"/>
          <p:cNvPicPr preferRelativeResize="0"/>
          <p:nvPr/>
        </p:nvPicPr>
        <p:blipFill rotWithShape="1">
          <a:blip r:embed="rId4">
            <a:alphaModFix/>
          </a:blip>
          <a:srcRect b="0" l="0" r="0" t="0"/>
          <a:stretch/>
        </p:blipFill>
        <p:spPr>
          <a:xfrm>
            <a:off x="537328" y="1388097"/>
            <a:ext cx="6787299" cy="4927862"/>
          </a:xfrm>
          <a:prstGeom prst="rect">
            <a:avLst/>
          </a:prstGeom>
          <a:noFill/>
          <a:ln>
            <a:noFill/>
          </a:ln>
        </p:spPr>
      </p:pic>
      <p:sp>
        <p:nvSpPr>
          <p:cNvPr id="317" name="Google Shape;317;p20"/>
          <p:cNvSpPr txBox="1"/>
          <p:nvPr/>
        </p:nvSpPr>
        <p:spPr>
          <a:xfrm>
            <a:off x="7843101" y="3429000"/>
            <a:ext cx="450601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chemeClr val="lt1"/>
                </a:solidFill>
                <a:latin typeface="Calibri"/>
                <a:ea typeface="Calibri"/>
                <a:cs typeface="Calibri"/>
                <a:sym typeface="Calibri"/>
              </a:rPr>
              <a:t>Cette étape est aussi simple il suffit de d’entrer votre nom, votre numéro de carte et votre cryptogramme</a:t>
            </a:r>
            <a:endParaRPr/>
          </a:p>
        </p:txBody>
      </p:sp>
      <p:grpSp>
        <p:nvGrpSpPr>
          <p:cNvPr id="318" name="Google Shape;318;p20"/>
          <p:cNvGrpSpPr/>
          <p:nvPr/>
        </p:nvGrpSpPr>
        <p:grpSpPr>
          <a:xfrm>
            <a:off x="11210779" y="5803608"/>
            <a:ext cx="1263365" cy="1628604"/>
            <a:chOff x="11210779" y="5803608"/>
            <a:chExt cx="1263365" cy="1628604"/>
          </a:xfrm>
        </p:grpSpPr>
        <p:grpSp>
          <p:nvGrpSpPr>
            <p:cNvPr id="319" name="Google Shape;319;p20"/>
            <p:cNvGrpSpPr/>
            <p:nvPr/>
          </p:nvGrpSpPr>
          <p:grpSpPr>
            <a:xfrm>
              <a:off x="11210779" y="5803608"/>
              <a:ext cx="981221" cy="948886"/>
              <a:chOff x="9358533" y="3805994"/>
              <a:chExt cx="1708541" cy="1708541"/>
            </a:xfrm>
          </p:grpSpPr>
          <p:pic>
            <p:nvPicPr>
              <p:cNvPr id="320" name="Google Shape;320;p20"/>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21" name="Google Shape;321;p20"/>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2" name="Google Shape;322;p20"/>
            <p:cNvSpPr txBox="1"/>
            <p:nvPr/>
          </p:nvSpPr>
          <p:spPr>
            <a:xfrm flipH="1">
              <a:off x="11210779" y="5862552"/>
              <a:ext cx="126336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19</a:t>
              </a:r>
              <a:endParaRPr/>
            </a:p>
            <a:p>
              <a:pPr indent="0" lvl="0" marL="0" marR="0" rtl="0" algn="l">
                <a:spcBef>
                  <a:spcPts val="0"/>
                </a:spcBef>
                <a:spcAft>
                  <a:spcPts val="0"/>
                </a:spcAft>
                <a:buNone/>
              </a:pPr>
              <a:r>
                <a:t/>
              </a:r>
              <a:endParaRPr sz="4800">
                <a:solidFill>
                  <a:schemeClr val="lt1"/>
                </a:solidFill>
                <a:latin typeface="Arial Black"/>
                <a:ea typeface="Arial Black"/>
                <a:cs typeface="Arial Black"/>
                <a:sym typeface="Arial Black"/>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21"/>
          <p:cNvSpPr/>
          <p:nvPr/>
        </p:nvSpPr>
        <p:spPr>
          <a:xfrm>
            <a:off x="346657" y="504054"/>
            <a:ext cx="7505196" cy="584775"/>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accent4"/>
              </a:buClr>
              <a:buSzPts val="3200"/>
              <a:buFont typeface="Arial"/>
              <a:buChar char="•"/>
            </a:pPr>
            <a:r>
              <a:rPr b="1" lang="fr-FR" sz="3200" cap="none">
                <a:solidFill>
                  <a:schemeClr val="accent4"/>
                </a:solidFill>
                <a:latin typeface="Calibri"/>
                <a:ea typeface="Calibri"/>
                <a:cs typeface="Calibri"/>
                <a:sym typeface="Calibri"/>
              </a:rPr>
              <a:t>Gestion des inscriptions des participants</a:t>
            </a:r>
            <a:endParaRPr/>
          </a:p>
        </p:txBody>
      </p:sp>
      <p:pic>
        <p:nvPicPr>
          <p:cNvPr id="328" name="Google Shape;328;p21"/>
          <p:cNvPicPr preferRelativeResize="0"/>
          <p:nvPr/>
        </p:nvPicPr>
        <p:blipFill rotWithShape="1">
          <a:blip r:embed="rId4">
            <a:alphaModFix/>
          </a:blip>
          <a:srcRect b="0" l="0" r="0" t="0"/>
          <a:stretch/>
        </p:blipFill>
        <p:spPr>
          <a:xfrm>
            <a:off x="335280" y="1555025"/>
            <a:ext cx="5760720" cy="3160124"/>
          </a:xfrm>
          <a:prstGeom prst="rect">
            <a:avLst/>
          </a:prstGeom>
          <a:noFill/>
          <a:ln>
            <a:noFill/>
          </a:ln>
        </p:spPr>
      </p:pic>
      <p:sp>
        <p:nvSpPr>
          <p:cNvPr id="329" name="Google Shape;329;p21"/>
          <p:cNvSpPr txBox="1"/>
          <p:nvPr/>
        </p:nvSpPr>
        <p:spPr>
          <a:xfrm>
            <a:off x="6294114" y="2901822"/>
            <a:ext cx="5897886" cy="24314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2400">
                <a:solidFill>
                  <a:schemeClr val="lt1"/>
                </a:solidFill>
                <a:latin typeface="Calibri"/>
                <a:ea typeface="Calibri"/>
                <a:cs typeface="Calibri"/>
                <a:sym typeface="Calibri"/>
              </a:rPr>
              <a:t>la procédure de l’inscription  est simple, Pour aller à l ’espace des participants il faut donc cliquer sur l’icone</a:t>
            </a:r>
            <a:endParaRPr/>
          </a:p>
          <a:p>
            <a:pPr indent="0" lvl="0" marL="0" marR="0" rtl="0" algn="l">
              <a:spcBef>
                <a:spcPts val="0"/>
              </a:spcBef>
              <a:spcAft>
                <a:spcPts val="0"/>
              </a:spcAft>
              <a:buNone/>
            </a:pPr>
            <a:r>
              <a:t/>
            </a:r>
            <a:endParaRPr sz="2400">
              <a:solidFill>
                <a:schemeClr val="lt1"/>
              </a:solidFill>
              <a:latin typeface="Calibri"/>
              <a:ea typeface="Calibri"/>
              <a:cs typeface="Calibri"/>
              <a:sym typeface="Calibri"/>
            </a:endParaRPr>
          </a:p>
          <a:p>
            <a:pPr indent="0" lvl="0" marL="0" marR="0" rtl="0" algn="l">
              <a:spcBef>
                <a:spcPts val="0"/>
              </a:spcBef>
              <a:spcAft>
                <a:spcPts val="0"/>
              </a:spcAft>
              <a:buNone/>
            </a:pPr>
            <a:r>
              <a:rPr b="1" lang="fr-FR" sz="2400">
                <a:solidFill>
                  <a:schemeClr val="lt1"/>
                </a:solidFill>
                <a:latin typeface="Calibri"/>
                <a:ea typeface="Calibri"/>
                <a:cs typeface="Calibri"/>
                <a:sym typeface="Calibri"/>
              </a:rPr>
              <a:t>	</a:t>
            </a:r>
            <a:r>
              <a:rPr b="1" lang="fr-FR" sz="2800">
                <a:solidFill>
                  <a:schemeClr val="lt1"/>
                </a:solidFill>
                <a:latin typeface="Calibri"/>
                <a:ea typeface="Calibri"/>
                <a:cs typeface="Calibri"/>
                <a:sym typeface="Calibri"/>
              </a:rPr>
              <a:t>« inscription des 					participants »</a:t>
            </a:r>
            <a:endParaRPr b="1" sz="2400">
              <a:solidFill>
                <a:schemeClr val="lt1"/>
              </a:solidFill>
              <a:latin typeface="Calibri"/>
              <a:ea typeface="Calibri"/>
              <a:cs typeface="Calibri"/>
              <a:sym typeface="Calibri"/>
            </a:endParaRPr>
          </a:p>
        </p:txBody>
      </p:sp>
      <p:grpSp>
        <p:nvGrpSpPr>
          <p:cNvPr id="330" name="Google Shape;330;p21"/>
          <p:cNvGrpSpPr/>
          <p:nvPr/>
        </p:nvGrpSpPr>
        <p:grpSpPr>
          <a:xfrm>
            <a:off x="11194558" y="5803608"/>
            <a:ext cx="1994886" cy="1690380"/>
            <a:chOff x="11194558" y="5803608"/>
            <a:chExt cx="1994886" cy="1690380"/>
          </a:xfrm>
        </p:grpSpPr>
        <p:grpSp>
          <p:nvGrpSpPr>
            <p:cNvPr id="331" name="Google Shape;331;p21"/>
            <p:cNvGrpSpPr/>
            <p:nvPr/>
          </p:nvGrpSpPr>
          <p:grpSpPr>
            <a:xfrm>
              <a:off x="11210779" y="5803608"/>
              <a:ext cx="981221" cy="948886"/>
              <a:chOff x="9358533" y="3805994"/>
              <a:chExt cx="1708541" cy="1708541"/>
            </a:xfrm>
          </p:grpSpPr>
          <p:pic>
            <p:nvPicPr>
              <p:cNvPr id="332" name="Google Shape;332;p21"/>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33" name="Google Shape;333;p21"/>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4" name="Google Shape;334;p21"/>
            <p:cNvSpPr txBox="1"/>
            <p:nvPr/>
          </p:nvSpPr>
          <p:spPr>
            <a:xfrm flipH="1">
              <a:off x="11194558" y="5924328"/>
              <a:ext cx="199488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20</a:t>
              </a:r>
              <a:endParaRPr/>
            </a:p>
            <a:p>
              <a:pPr indent="0" lvl="0" marL="0" marR="0" rtl="0" algn="l">
                <a:spcBef>
                  <a:spcPts val="0"/>
                </a:spcBef>
                <a:spcAft>
                  <a:spcPts val="0"/>
                </a:spcAft>
                <a:buNone/>
              </a:pPr>
              <a:r>
                <a:t/>
              </a:r>
              <a:endParaRPr sz="4800">
                <a:solidFill>
                  <a:schemeClr val="lt1"/>
                </a:solidFill>
                <a:latin typeface="Arial Black"/>
                <a:ea typeface="Arial Black"/>
                <a:cs typeface="Arial Black"/>
                <a:sym typeface="Arial Black"/>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22"/>
          <p:cNvSpPr txBox="1"/>
          <p:nvPr/>
        </p:nvSpPr>
        <p:spPr>
          <a:xfrm>
            <a:off x="363893" y="554141"/>
            <a:ext cx="7707086"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EE599"/>
              </a:buClr>
              <a:buSzPts val="2800"/>
              <a:buFont typeface="Noto Sans Symbols"/>
              <a:buChar char="⮚"/>
            </a:pPr>
            <a:r>
              <a:rPr b="1" lang="fr-FR" sz="2800">
                <a:solidFill>
                  <a:srgbClr val="FEE599"/>
                </a:solidFill>
                <a:latin typeface="Arial Rounded"/>
                <a:ea typeface="Arial Rounded"/>
                <a:cs typeface="Arial Rounded"/>
                <a:sym typeface="Arial Rounded"/>
              </a:rPr>
              <a:t>Deux cas a</a:t>
            </a:r>
            <a:r>
              <a:rPr b="1" i="0" lang="fr-FR" sz="2800">
                <a:solidFill>
                  <a:srgbClr val="FEE599"/>
                </a:solidFill>
                <a:latin typeface="Arial Rounded"/>
                <a:ea typeface="Arial Rounded"/>
                <a:cs typeface="Arial Rounded"/>
                <a:sym typeface="Arial Rounded"/>
              </a:rPr>
              <a:t>pparaissent</a:t>
            </a:r>
            <a:endParaRPr b="1" sz="2800">
              <a:solidFill>
                <a:srgbClr val="FEE599"/>
              </a:solidFill>
              <a:latin typeface="Arial Rounded"/>
              <a:ea typeface="Arial Rounded"/>
              <a:cs typeface="Arial Rounded"/>
              <a:sym typeface="Arial Rounded"/>
            </a:endParaRPr>
          </a:p>
        </p:txBody>
      </p:sp>
      <p:sp>
        <p:nvSpPr>
          <p:cNvPr id="340" name="Google Shape;340;p22"/>
          <p:cNvSpPr txBox="1"/>
          <p:nvPr/>
        </p:nvSpPr>
        <p:spPr>
          <a:xfrm>
            <a:off x="1250302" y="1184987"/>
            <a:ext cx="5411755"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7CAAC"/>
              </a:buClr>
              <a:buSzPts val="2800"/>
              <a:buFont typeface="Noto Sans Symbols"/>
              <a:buChar char="❖"/>
            </a:pPr>
            <a:r>
              <a:rPr b="1" lang="fr-FR" sz="2800">
                <a:solidFill>
                  <a:srgbClr val="F7CAAC"/>
                </a:solidFill>
                <a:latin typeface="Calibri"/>
                <a:ea typeface="Calibri"/>
                <a:cs typeface="Calibri"/>
                <a:sym typeface="Calibri"/>
              </a:rPr>
              <a:t>Le  participant est déjà inscrit </a:t>
            </a:r>
            <a:endParaRPr/>
          </a:p>
        </p:txBody>
      </p:sp>
      <p:pic>
        <p:nvPicPr>
          <p:cNvPr id="341" name="Google Shape;341;p22"/>
          <p:cNvPicPr preferRelativeResize="0"/>
          <p:nvPr/>
        </p:nvPicPr>
        <p:blipFill rotWithShape="1">
          <a:blip r:embed="rId4">
            <a:alphaModFix/>
          </a:blip>
          <a:srcRect b="0" l="0" r="0" t="0"/>
          <a:stretch/>
        </p:blipFill>
        <p:spPr>
          <a:xfrm>
            <a:off x="901337" y="2266587"/>
            <a:ext cx="5760720" cy="3761740"/>
          </a:xfrm>
          <a:prstGeom prst="rect">
            <a:avLst/>
          </a:prstGeom>
          <a:noFill/>
          <a:ln>
            <a:noFill/>
          </a:ln>
        </p:spPr>
      </p:pic>
      <p:sp>
        <p:nvSpPr>
          <p:cNvPr id="342" name="Google Shape;342;p22"/>
          <p:cNvSpPr txBox="1"/>
          <p:nvPr/>
        </p:nvSpPr>
        <p:spPr>
          <a:xfrm>
            <a:off x="7669764" y="2808515"/>
            <a:ext cx="4451323" cy="3000821"/>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b="1" lang="fr-FR" sz="2800">
                <a:solidFill>
                  <a:schemeClr val="lt1"/>
                </a:solidFill>
                <a:latin typeface="Calibri"/>
                <a:ea typeface="Calibri"/>
                <a:cs typeface="Calibri"/>
                <a:sym typeface="Calibri"/>
              </a:rPr>
              <a:t>Il doit donc s’identifier en écrivant son numéro de la carte d’identité et son mot de passe pour entrer à l’interface d’accueil.</a:t>
            </a:r>
            <a:endParaRPr b="1" sz="28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p:txBody>
      </p:sp>
      <p:grpSp>
        <p:nvGrpSpPr>
          <p:cNvPr id="343" name="Google Shape;343;p22"/>
          <p:cNvGrpSpPr/>
          <p:nvPr/>
        </p:nvGrpSpPr>
        <p:grpSpPr>
          <a:xfrm>
            <a:off x="11210779" y="5803608"/>
            <a:ext cx="1713532" cy="948886"/>
            <a:chOff x="11210779" y="5803608"/>
            <a:chExt cx="1713532" cy="948886"/>
          </a:xfrm>
        </p:grpSpPr>
        <p:grpSp>
          <p:nvGrpSpPr>
            <p:cNvPr id="344" name="Google Shape;344;p22"/>
            <p:cNvGrpSpPr/>
            <p:nvPr/>
          </p:nvGrpSpPr>
          <p:grpSpPr>
            <a:xfrm>
              <a:off x="11210779" y="5803608"/>
              <a:ext cx="981221" cy="948886"/>
              <a:chOff x="9358533" y="3805994"/>
              <a:chExt cx="1708541" cy="1708541"/>
            </a:xfrm>
          </p:grpSpPr>
          <p:pic>
            <p:nvPicPr>
              <p:cNvPr id="345" name="Google Shape;345;p22"/>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46" name="Google Shape;346;p22"/>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47" name="Google Shape;347;p22"/>
            <p:cNvSpPr txBox="1"/>
            <p:nvPr/>
          </p:nvSpPr>
          <p:spPr>
            <a:xfrm flipH="1">
              <a:off x="11210779" y="5862552"/>
              <a:ext cx="171353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21</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1" name="Shape 351"/>
        <p:cNvGrpSpPr/>
        <p:nvPr/>
      </p:nvGrpSpPr>
      <p:grpSpPr>
        <a:xfrm>
          <a:off x="0" y="0"/>
          <a:ext cx="0" cy="0"/>
          <a:chOff x="0" y="0"/>
          <a:chExt cx="0" cy="0"/>
        </a:xfrm>
      </p:grpSpPr>
      <p:sp>
        <p:nvSpPr>
          <p:cNvPr id="352" name="Google Shape;352;p23"/>
          <p:cNvSpPr txBox="1"/>
          <p:nvPr/>
        </p:nvSpPr>
        <p:spPr>
          <a:xfrm>
            <a:off x="493054" y="609485"/>
            <a:ext cx="10880961" cy="523220"/>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rgbClr val="F7CAAC"/>
              </a:buClr>
              <a:buSzPts val="2800"/>
              <a:buFont typeface="Noto Sans Symbols"/>
              <a:buChar char="❖"/>
            </a:pPr>
            <a:r>
              <a:rPr b="1" i="0" lang="fr-FR" sz="2800" u="none" cap="none" strike="noStrike">
                <a:solidFill>
                  <a:srgbClr val="F7CAAC"/>
                </a:solidFill>
                <a:latin typeface="Calibri"/>
                <a:ea typeface="Calibri"/>
                <a:cs typeface="Calibri"/>
                <a:sym typeface="Calibri"/>
              </a:rPr>
              <a:t> Le participant va faire l’inscription pour la 1</a:t>
            </a:r>
            <a:r>
              <a:rPr b="1" baseline="30000" i="0" lang="fr-FR" sz="2800" u="none" cap="none" strike="noStrike">
                <a:solidFill>
                  <a:srgbClr val="F7CAAC"/>
                </a:solidFill>
                <a:latin typeface="Calibri"/>
                <a:ea typeface="Calibri"/>
                <a:cs typeface="Calibri"/>
                <a:sym typeface="Calibri"/>
              </a:rPr>
              <a:t>er</a:t>
            </a:r>
            <a:r>
              <a:rPr b="1" i="0" lang="fr-FR" sz="2800" u="none" cap="none" strike="noStrike">
                <a:solidFill>
                  <a:srgbClr val="F7CAAC"/>
                </a:solidFill>
                <a:latin typeface="Calibri"/>
                <a:ea typeface="Calibri"/>
                <a:cs typeface="Calibri"/>
                <a:sym typeface="Calibri"/>
              </a:rPr>
              <a:t> foie</a:t>
            </a:r>
            <a:endParaRPr/>
          </a:p>
        </p:txBody>
      </p:sp>
      <p:pic>
        <p:nvPicPr>
          <p:cNvPr id="353" name="Google Shape;353;p23"/>
          <p:cNvPicPr preferRelativeResize="0"/>
          <p:nvPr/>
        </p:nvPicPr>
        <p:blipFill rotWithShape="1">
          <a:blip r:embed="rId4">
            <a:alphaModFix/>
          </a:blip>
          <a:srcRect b="0" l="0" r="0" t="0"/>
          <a:stretch/>
        </p:blipFill>
        <p:spPr>
          <a:xfrm>
            <a:off x="5957739" y="1359447"/>
            <a:ext cx="6102251" cy="5239316"/>
          </a:xfrm>
          <a:prstGeom prst="rect">
            <a:avLst/>
          </a:prstGeom>
          <a:noFill/>
          <a:ln>
            <a:noFill/>
          </a:ln>
        </p:spPr>
      </p:pic>
      <p:pic>
        <p:nvPicPr>
          <p:cNvPr id="354" name="Google Shape;354;p23"/>
          <p:cNvPicPr preferRelativeResize="0"/>
          <p:nvPr/>
        </p:nvPicPr>
        <p:blipFill rotWithShape="1">
          <a:blip r:embed="rId5">
            <a:alphaModFix/>
          </a:blip>
          <a:srcRect b="0" l="0" r="0" t="0"/>
          <a:stretch/>
        </p:blipFill>
        <p:spPr>
          <a:xfrm>
            <a:off x="132010" y="1359447"/>
            <a:ext cx="5510033" cy="3215970"/>
          </a:xfrm>
          <a:prstGeom prst="rect">
            <a:avLst/>
          </a:prstGeom>
          <a:noFill/>
          <a:ln>
            <a:noFill/>
          </a:ln>
        </p:spPr>
      </p:pic>
      <p:sp>
        <p:nvSpPr>
          <p:cNvPr id="355" name="Google Shape;355;p23"/>
          <p:cNvSpPr txBox="1"/>
          <p:nvPr/>
        </p:nvSpPr>
        <p:spPr>
          <a:xfrm>
            <a:off x="132010" y="4694547"/>
            <a:ext cx="5703181"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800">
                <a:solidFill>
                  <a:schemeClr val="lt1"/>
                </a:solidFill>
                <a:latin typeface="Calibri"/>
                <a:ea typeface="Calibri"/>
                <a:cs typeface="Calibri"/>
                <a:sym typeface="Calibri"/>
              </a:rPr>
              <a:t>Un clic sur le bouton « s'inscrire » vous amène à cette interface dans laquelle vous devez entrer vos donnés</a:t>
            </a:r>
            <a:endParaRPr/>
          </a:p>
        </p:txBody>
      </p:sp>
      <p:grpSp>
        <p:nvGrpSpPr>
          <p:cNvPr id="356" name="Google Shape;356;p23"/>
          <p:cNvGrpSpPr/>
          <p:nvPr/>
        </p:nvGrpSpPr>
        <p:grpSpPr>
          <a:xfrm>
            <a:off x="11210779" y="5803608"/>
            <a:ext cx="1749439" cy="948886"/>
            <a:chOff x="11210779" y="5803608"/>
            <a:chExt cx="1749439" cy="948886"/>
          </a:xfrm>
        </p:grpSpPr>
        <p:grpSp>
          <p:nvGrpSpPr>
            <p:cNvPr id="357" name="Google Shape;357;p23"/>
            <p:cNvGrpSpPr/>
            <p:nvPr/>
          </p:nvGrpSpPr>
          <p:grpSpPr>
            <a:xfrm>
              <a:off x="11210779" y="5803608"/>
              <a:ext cx="981221" cy="948886"/>
              <a:chOff x="9358533" y="3805994"/>
              <a:chExt cx="1708541" cy="1708541"/>
            </a:xfrm>
          </p:grpSpPr>
          <p:pic>
            <p:nvPicPr>
              <p:cNvPr id="358" name="Google Shape;358;p23"/>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359" name="Google Shape;359;p23"/>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60" name="Google Shape;360;p23"/>
            <p:cNvSpPr txBox="1"/>
            <p:nvPr/>
          </p:nvSpPr>
          <p:spPr>
            <a:xfrm flipH="1">
              <a:off x="11218550" y="5875776"/>
              <a:ext cx="174166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22</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24"/>
          <p:cNvSpPr txBox="1"/>
          <p:nvPr/>
        </p:nvSpPr>
        <p:spPr>
          <a:xfrm>
            <a:off x="150830" y="443059"/>
            <a:ext cx="11632676" cy="1077218"/>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FF2CC"/>
              </a:buClr>
              <a:buSzPts val="3200"/>
              <a:buFont typeface="Noto Sans Symbols"/>
              <a:buChar char="▪"/>
            </a:pPr>
            <a:r>
              <a:rPr b="1" lang="fr-FR" sz="3200">
                <a:solidFill>
                  <a:srgbClr val="FFF2CC"/>
                </a:solidFill>
                <a:latin typeface="Calibri"/>
                <a:ea typeface="Calibri"/>
                <a:cs typeface="Calibri"/>
                <a:sym typeface="Calibri"/>
              </a:rPr>
              <a:t>La procédure du paiement est la même, si tout va bien un message de confirmation apparait : </a:t>
            </a:r>
            <a:endParaRPr/>
          </a:p>
        </p:txBody>
      </p:sp>
      <p:pic>
        <p:nvPicPr>
          <p:cNvPr id="366" name="Google Shape;366;p24"/>
          <p:cNvPicPr preferRelativeResize="0"/>
          <p:nvPr/>
        </p:nvPicPr>
        <p:blipFill rotWithShape="1">
          <a:blip r:embed="rId4">
            <a:alphaModFix/>
          </a:blip>
          <a:srcRect b="0" l="0" r="0" t="0"/>
          <a:stretch/>
        </p:blipFill>
        <p:spPr>
          <a:xfrm>
            <a:off x="3459637" y="2589628"/>
            <a:ext cx="4835949" cy="2404230"/>
          </a:xfrm>
          <a:prstGeom prst="rect">
            <a:avLst/>
          </a:prstGeom>
          <a:noFill/>
          <a:ln>
            <a:noFill/>
          </a:ln>
        </p:spPr>
      </p:pic>
      <p:grpSp>
        <p:nvGrpSpPr>
          <p:cNvPr id="367" name="Google Shape;367;p24"/>
          <p:cNvGrpSpPr/>
          <p:nvPr/>
        </p:nvGrpSpPr>
        <p:grpSpPr>
          <a:xfrm>
            <a:off x="11209986" y="5803608"/>
            <a:ext cx="1741669" cy="948886"/>
            <a:chOff x="11209986" y="5803608"/>
            <a:chExt cx="1741669" cy="948886"/>
          </a:xfrm>
        </p:grpSpPr>
        <p:grpSp>
          <p:nvGrpSpPr>
            <p:cNvPr id="368" name="Google Shape;368;p24"/>
            <p:cNvGrpSpPr/>
            <p:nvPr/>
          </p:nvGrpSpPr>
          <p:grpSpPr>
            <a:xfrm>
              <a:off x="11210779" y="5803608"/>
              <a:ext cx="981221" cy="948886"/>
              <a:chOff x="9358533" y="3805994"/>
              <a:chExt cx="1708541" cy="1708541"/>
            </a:xfrm>
          </p:grpSpPr>
          <p:pic>
            <p:nvPicPr>
              <p:cNvPr id="369" name="Google Shape;369;p24"/>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70" name="Google Shape;370;p24"/>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71" name="Google Shape;371;p24"/>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23</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25"/>
          <p:cNvSpPr/>
          <p:nvPr/>
        </p:nvSpPr>
        <p:spPr>
          <a:xfrm>
            <a:off x="176432" y="244216"/>
            <a:ext cx="9924896" cy="1415772"/>
          </a:xfrm>
          <a:prstGeom prst="rect">
            <a:avLst/>
          </a:prstGeom>
          <a:noFill/>
          <a:ln>
            <a:noFill/>
          </a:ln>
        </p:spPr>
        <p:txBody>
          <a:bodyPr anchorCtr="0" anchor="t" bIns="45700" lIns="91425" spcFirstLastPara="1" rIns="91425" wrap="square" tIns="45700">
            <a:spAutoFit/>
          </a:bodyPr>
          <a:lstStyle/>
          <a:p>
            <a:pPr indent="-457200" lvl="0" marL="457200" marR="0" rtl="0" algn="ctr">
              <a:spcBef>
                <a:spcPts val="0"/>
              </a:spcBef>
              <a:spcAft>
                <a:spcPts val="0"/>
              </a:spcAft>
              <a:buClr>
                <a:schemeClr val="accent4"/>
              </a:buClr>
              <a:buSzPts val="3200"/>
              <a:buFont typeface="Arial"/>
              <a:buChar char="•"/>
            </a:pPr>
            <a:r>
              <a:rPr b="1" lang="fr-FR" sz="3200" cap="none">
                <a:solidFill>
                  <a:schemeClr val="accent4"/>
                </a:solidFill>
                <a:latin typeface="Arial Black"/>
                <a:ea typeface="Arial Black"/>
                <a:cs typeface="Arial Black"/>
                <a:sym typeface="Arial Black"/>
              </a:rPr>
              <a:t>Gestion du programme de la conférence</a:t>
            </a:r>
            <a:endParaRPr/>
          </a:p>
          <a:p>
            <a:pPr indent="0" lvl="0" marL="0" marR="0" rtl="0" algn="ctr">
              <a:spcBef>
                <a:spcPts val="0"/>
              </a:spcBef>
              <a:spcAft>
                <a:spcPts val="0"/>
              </a:spcAft>
              <a:buNone/>
            </a:pPr>
            <a:r>
              <a:t/>
            </a:r>
            <a:endParaRPr b="1" sz="5400" cap="none">
              <a:solidFill>
                <a:schemeClr val="lt2"/>
              </a:solidFill>
              <a:latin typeface="Calibri"/>
              <a:ea typeface="Calibri"/>
              <a:cs typeface="Calibri"/>
              <a:sym typeface="Calibri"/>
            </a:endParaRPr>
          </a:p>
        </p:txBody>
      </p:sp>
      <p:grpSp>
        <p:nvGrpSpPr>
          <p:cNvPr id="377" name="Google Shape;377;p25"/>
          <p:cNvGrpSpPr/>
          <p:nvPr/>
        </p:nvGrpSpPr>
        <p:grpSpPr>
          <a:xfrm>
            <a:off x="1030514" y="1239074"/>
            <a:ext cx="10130971" cy="5092504"/>
            <a:chOff x="1524000" y="1659988"/>
            <a:chExt cx="10130971" cy="5092504"/>
          </a:xfrm>
        </p:grpSpPr>
        <p:pic>
          <p:nvPicPr>
            <p:cNvPr id="378" name="Google Shape;378;p25"/>
            <p:cNvPicPr preferRelativeResize="0"/>
            <p:nvPr/>
          </p:nvPicPr>
          <p:blipFill rotWithShape="1">
            <a:blip r:embed="rId4">
              <a:alphaModFix/>
            </a:blip>
            <a:srcRect b="0" l="0" r="0" t="0"/>
            <a:stretch/>
          </p:blipFill>
          <p:spPr>
            <a:xfrm>
              <a:off x="1524000" y="1659988"/>
              <a:ext cx="10130971" cy="5092504"/>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379" name="Google Shape;379;p25"/>
            <p:cNvSpPr/>
            <p:nvPr/>
          </p:nvSpPr>
          <p:spPr>
            <a:xfrm>
              <a:off x="3498166" y="2670629"/>
              <a:ext cx="2363371" cy="2166425"/>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80" name="Google Shape;380;p25"/>
          <p:cNvGrpSpPr/>
          <p:nvPr/>
        </p:nvGrpSpPr>
        <p:grpSpPr>
          <a:xfrm>
            <a:off x="11209986" y="5803608"/>
            <a:ext cx="1741669" cy="948886"/>
            <a:chOff x="11209986" y="5803608"/>
            <a:chExt cx="1741669" cy="948886"/>
          </a:xfrm>
        </p:grpSpPr>
        <p:grpSp>
          <p:nvGrpSpPr>
            <p:cNvPr id="381" name="Google Shape;381;p25"/>
            <p:cNvGrpSpPr/>
            <p:nvPr/>
          </p:nvGrpSpPr>
          <p:grpSpPr>
            <a:xfrm>
              <a:off x="11210779" y="5803608"/>
              <a:ext cx="981221" cy="948886"/>
              <a:chOff x="9358533" y="3805994"/>
              <a:chExt cx="1708541" cy="1708541"/>
            </a:xfrm>
          </p:grpSpPr>
          <p:pic>
            <p:nvPicPr>
              <p:cNvPr id="382" name="Google Shape;382;p25"/>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83" name="Google Shape;383;p25"/>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4" name="Google Shape;384;p25"/>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24</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sp>
        <p:nvSpPr>
          <p:cNvPr id="389" name="Google Shape;389;p26"/>
          <p:cNvSpPr txBox="1"/>
          <p:nvPr/>
        </p:nvSpPr>
        <p:spPr>
          <a:xfrm>
            <a:off x="7921505" y="2866419"/>
            <a:ext cx="4270495" cy="144193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2800"/>
              <a:buFont typeface="Noto Sans Symbols"/>
              <a:buChar char="▪"/>
            </a:pPr>
            <a:r>
              <a:rPr lang="fr-FR" sz="2800">
                <a:solidFill>
                  <a:schemeClr val="lt1"/>
                </a:solidFill>
                <a:latin typeface="Arial"/>
                <a:ea typeface="Arial"/>
                <a:cs typeface="Arial"/>
                <a:sym typeface="Arial"/>
              </a:rPr>
              <a:t>On se trouve d’abord devant la page de login des participants.</a:t>
            </a:r>
            <a:endParaRPr/>
          </a:p>
        </p:txBody>
      </p:sp>
      <p:pic>
        <p:nvPicPr>
          <p:cNvPr id="390" name="Google Shape;390;p26"/>
          <p:cNvPicPr preferRelativeResize="0"/>
          <p:nvPr/>
        </p:nvPicPr>
        <p:blipFill rotWithShape="1">
          <a:blip r:embed="rId4">
            <a:alphaModFix/>
          </a:blip>
          <a:srcRect b="0" l="0" r="0" t="0"/>
          <a:stretch/>
        </p:blipFill>
        <p:spPr>
          <a:xfrm>
            <a:off x="112820" y="615931"/>
            <a:ext cx="7695866" cy="5204298"/>
          </a:xfrm>
          <a:prstGeom prst="rect">
            <a:avLst/>
          </a:prstGeom>
          <a:noFill/>
          <a:ln cap="sq" cmpd="sng" w="38100">
            <a:solidFill>
              <a:schemeClr val="accent3"/>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391" name="Google Shape;391;p26"/>
          <p:cNvGrpSpPr/>
          <p:nvPr/>
        </p:nvGrpSpPr>
        <p:grpSpPr>
          <a:xfrm>
            <a:off x="11209986" y="5803608"/>
            <a:ext cx="1741669" cy="948886"/>
            <a:chOff x="11209986" y="5803608"/>
            <a:chExt cx="1741669" cy="948886"/>
          </a:xfrm>
        </p:grpSpPr>
        <p:grpSp>
          <p:nvGrpSpPr>
            <p:cNvPr id="392" name="Google Shape;392;p26"/>
            <p:cNvGrpSpPr/>
            <p:nvPr/>
          </p:nvGrpSpPr>
          <p:grpSpPr>
            <a:xfrm>
              <a:off x="11210779" y="5803608"/>
              <a:ext cx="981221" cy="948886"/>
              <a:chOff x="9358533" y="3805994"/>
              <a:chExt cx="1708541" cy="1708541"/>
            </a:xfrm>
          </p:grpSpPr>
          <p:pic>
            <p:nvPicPr>
              <p:cNvPr id="393" name="Google Shape;393;p26"/>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394" name="Google Shape;394;p26"/>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5" name="Google Shape;395;p26"/>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25</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p27"/>
          <p:cNvSpPr txBox="1"/>
          <p:nvPr/>
        </p:nvSpPr>
        <p:spPr>
          <a:xfrm>
            <a:off x="1221264" y="246190"/>
            <a:ext cx="4453821" cy="144193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2800"/>
              <a:buFont typeface="Noto Sans Symbols"/>
              <a:buChar char="▪"/>
            </a:pPr>
            <a:r>
              <a:rPr lang="fr-FR" sz="2800">
                <a:solidFill>
                  <a:schemeClr val="lt1"/>
                </a:solidFill>
                <a:latin typeface="Arial"/>
                <a:ea typeface="Arial"/>
                <a:cs typeface="Arial"/>
                <a:sym typeface="Arial"/>
              </a:rPr>
              <a:t>On doit bien sur faire une inscription si c’est pour la première fois.</a:t>
            </a:r>
            <a:endParaRPr/>
          </a:p>
        </p:txBody>
      </p:sp>
      <p:pic>
        <p:nvPicPr>
          <p:cNvPr id="401" name="Google Shape;401;p27"/>
          <p:cNvPicPr preferRelativeResize="0"/>
          <p:nvPr/>
        </p:nvPicPr>
        <p:blipFill rotWithShape="1">
          <a:blip r:embed="rId4">
            <a:alphaModFix/>
          </a:blip>
          <a:srcRect b="0" l="0" r="0" t="0"/>
          <a:stretch/>
        </p:blipFill>
        <p:spPr>
          <a:xfrm>
            <a:off x="4179489" y="1905391"/>
            <a:ext cx="7030497" cy="4480448"/>
          </a:xfrm>
          <a:prstGeom prst="rect">
            <a:avLst/>
          </a:prstGeom>
          <a:noFill/>
          <a:ln>
            <a:noFill/>
          </a:ln>
        </p:spPr>
      </p:pic>
      <p:grpSp>
        <p:nvGrpSpPr>
          <p:cNvPr id="402" name="Google Shape;402;p27"/>
          <p:cNvGrpSpPr/>
          <p:nvPr/>
        </p:nvGrpSpPr>
        <p:grpSpPr>
          <a:xfrm>
            <a:off x="11209986" y="5803608"/>
            <a:ext cx="1741669" cy="948886"/>
            <a:chOff x="11209986" y="5803608"/>
            <a:chExt cx="1741669" cy="948886"/>
          </a:xfrm>
        </p:grpSpPr>
        <p:grpSp>
          <p:nvGrpSpPr>
            <p:cNvPr id="403" name="Google Shape;403;p27"/>
            <p:cNvGrpSpPr/>
            <p:nvPr/>
          </p:nvGrpSpPr>
          <p:grpSpPr>
            <a:xfrm>
              <a:off x="11210779" y="5803608"/>
              <a:ext cx="981221" cy="948886"/>
              <a:chOff x="9358533" y="3805994"/>
              <a:chExt cx="1708541" cy="1708541"/>
            </a:xfrm>
          </p:grpSpPr>
          <p:pic>
            <p:nvPicPr>
              <p:cNvPr id="404" name="Google Shape;404;p27"/>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405" name="Google Shape;405;p27"/>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6" name="Google Shape;406;p27"/>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26</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0" name="Shape 410"/>
        <p:cNvGrpSpPr/>
        <p:nvPr/>
      </p:nvGrpSpPr>
      <p:grpSpPr>
        <a:xfrm>
          <a:off x="0" y="0"/>
          <a:ext cx="0" cy="0"/>
          <a:chOff x="0" y="0"/>
          <a:chExt cx="0" cy="0"/>
        </a:xfrm>
      </p:grpSpPr>
      <p:sp>
        <p:nvSpPr>
          <p:cNvPr id="411" name="Google Shape;411;p28"/>
          <p:cNvSpPr txBox="1"/>
          <p:nvPr/>
        </p:nvSpPr>
        <p:spPr>
          <a:xfrm>
            <a:off x="179362" y="148436"/>
            <a:ext cx="12012639" cy="1902957"/>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7000"/>
              </a:lnSpc>
              <a:spcBef>
                <a:spcPts val="0"/>
              </a:spcBef>
              <a:spcAft>
                <a:spcPts val="0"/>
              </a:spcAft>
              <a:buClr>
                <a:schemeClr val="lt1"/>
              </a:buClr>
              <a:buSzPts val="2800"/>
              <a:buFont typeface="Arial"/>
              <a:buChar char="•"/>
            </a:pPr>
            <a:r>
              <a:rPr lang="fr-FR" sz="2800">
                <a:solidFill>
                  <a:schemeClr val="lt1"/>
                </a:solidFill>
                <a:latin typeface="Arial"/>
                <a:ea typeface="Arial"/>
                <a:cs typeface="Arial"/>
                <a:sym typeface="Arial"/>
              </a:rPr>
              <a:t>On remplit nécessairement tous les cases : CIN </a:t>
            </a:r>
            <a:r>
              <a:rPr lang="fr-FR" sz="2800" u="sng">
                <a:solidFill>
                  <a:schemeClr val="lt1"/>
                </a:solidFill>
                <a:latin typeface="Arial"/>
                <a:ea typeface="Arial"/>
                <a:cs typeface="Arial"/>
                <a:sym typeface="Arial"/>
              </a:rPr>
              <a:t>(</a:t>
            </a:r>
            <a:r>
              <a:rPr b="1" lang="fr-FR" sz="2800" u="sng">
                <a:solidFill>
                  <a:schemeClr val="lt1"/>
                </a:solidFill>
                <a:latin typeface="Arial"/>
                <a:ea typeface="Arial"/>
                <a:cs typeface="Arial"/>
                <a:sym typeface="Arial"/>
              </a:rPr>
              <a:t>contient obligatoirement 8 chiffres</a:t>
            </a:r>
            <a:r>
              <a:rPr lang="fr-FR" sz="2800" u="sng">
                <a:solidFill>
                  <a:schemeClr val="lt1"/>
                </a:solidFill>
                <a:latin typeface="Arial"/>
                <a:ea typeface="Arial"/>
                <a:cs typeface="Arial"/>
                <a:sym typeface="Arial"/>
              </a:rPr>
              <a:t>)</a:t>
            </a:r>
            <a:r>
              <a:rPr lang="fr-FR" sz="2800">
                <a:solidFill>
                  <a:schemeClr val="lt1"/>
                </a:solidFill>
                <a:latin typeface="Arial"/>
                <a:ea typeface="Arial"/>
                <a:cs typeface="Arial"/>
                <a:sym typeface="Arial"/>
              </a:rPr>
              <a:t> , prénom, nom</a:t>
            </a:r>
            <a:r>
              <a:rPr lang="fr-FR" sz="2800" u="sng">
                <a:solidFill>
                  <a:schemeClr val="lt1"/>
                </a:solidFill>
                <a:latin typeface="Arial"/>
                <a:ea typeface="Arial"/>
                <a:cs typeface="Arial"/>
                <a:sym typeface="Arial"/>
              </a:rPr>
              <a:t>(</a:t>
            </a:r>
            <a:r>
              <a:rPr b="1" lang="fr-FR" sz="2800" u="sng">
                <a:solidFill>
                  <a:schemeClr val="lt1"/>
                </a:solidFill>
                <a:latin typeface="Arial"/>
                <a:ea typeface="Arial"/>
                <a:cs typeface="Arial"/>
                <a:sym typeface="Arial"/>
              </a:rPr>
              <a:t>contenant seulement des lettres</a:t>
            </a:r>
            <a:r>
              <a:rPr lang="fr-FR" sz="2800" u="sng">
                <a:solidFill>
                  <a:schemeClr val="lt1"/>
                </a:solidFill>
                <a:latin typeface="Arial"/>
                <a:ea typeface="Arial"/>
                <a:cs typeface="Arial"/>
                <a:sym typeface="Arial"/>
              </a:rPr>
              <a:t>)</a:t>
            </a:r>
            <a:r>
              <a:rPr lang="fr-FR" sz="2800">
                <a:solidFill>
                  <a:schemeClr val="lt1"/>
                </a:solidFill>
                <a:latin typeface="Arial"/>
                <a:ea typeface="Arial"/>
                <a:cs typeface="Arial"/>
                <a:sym typeface="Arial"/>
              </a:rPr>
              <a:t>, mot de passe </a:t>
            </a:r>
            <a:r>
              <a:rPr lang="fr-FR" sz="2800" u="sng">
                <a:solidFill>
                  <a:schemeClr val="lt1"/>
                </a:solidFill>
                <a:latin typeface="Arial"/>
                <a:ea typeface="Arial"/>
                <a:cs typeface="Arial"/>
                <a:sym typeface="Arial"/>
              </a:rPr>
              <a:t>(</a:t>
            </a:r>
            <a:r>
              <a:rPr b="1" lang="fr-FR" sz="2800" u="sng">
                <a:solidFill>
                  <a:schemeClr val="lt1"/>
                </a:solidFill>
                <a:latin typeface="Arial"/>
                <a:ea typeface="Arial"/>
                <a:cs typeface="Arial"/>
                <a:sym typeface="Arial"/>
              </a:rPr>
              <a:t>contient obligatoirement au moins 5 caractères</a:t>
            </a:r>
            <a:r>
              <a:rPr lang="fr-FR" sz="2800" u="sng">
                <a:solidFill>
                  <a:schemeClr val="lt1"/>
                </a:solidFill>
                <a:latin typeface="Arial"/>
                <a:ea typeface="Arial"/>
                <a:cs typeface="Arial"/>
                <a:sym typeface="Arial"/>
              </a:rPr>
              <a:t>).</a:t>
            </a:r>
            <a:endParaRPr/>
          </a:p>
        </p:txBody>
      </p:sp>
      <p:sp>
        <p:nvSpPr>
          <p:cNvPr id="412" name="Google Shape;412;p28"/>
          <p:cNvSpPr txBox="1"/>
          <p:nvPr/>
        </p:nvSpPr>
        <p:spPr>
          <a:xfrm>
            <a:off x="4998483" y="1957699"/>
            <a:ext cx="3666546" cy="2039469"/>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7000"/>
              </a:lnSpc>
              <a:spcBef>
                <a:spcPts val="0"/>
              </a:spcBef>
              <a:spcAft>
                <a:spcPts val="0"/>
              </a:spcAft>
              <a:buClr>
                <a:schemeClr val="lt1"/>
              </a:buClr>
              <a:buSzPts val="2400"/>
              <a:buFont typeface="Noto Sans Symbols"/>
              <a:buChar char="▪"/>
            </a:pPr>
            <a:r>
              <a:rPr lang="fr-FR" sz="2400">
                <a:solidFill>
                  <a:schemeClr val="lt1"/>
                </a:solidFill>
                <a:latin typeface="Arial"/>
                <a:ea typeface="Arial"/>
                <a:cs typeface="Arial"/>
                <a:sym typeface="Arial"/>
              </a:rPr>
              <a:t>Si on commet une erreur lors du remplissage des champs ces messages peuvent apparaitre :</a:t>
            </a:r>
            <a:endParaRPr/>
          </a:p>
        </p:txBody>
      </p:sp>
      <p:sp>
        <p:nvSpPr>
          <p:cNvPr id="413" name="Google Shape;413;p28"/>
          <p:cNvSpPr txBox="1"/>
          <p:nvPr/>
        </p:nvSpPr>
        <p:spPr>
          <a:xfrm>
            <a:off x="8842718" y="4375093"/>
            <a:ext cx="3011658" cy="1902957"/>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7000"/>
              </a:lnSpc>
              <a:spcBef>
                <a:spcPts val="0"/>
              </a:spcBef>
              <a:spcAft>
                <a:spcPts val="0"/>
              </a:spcAft>
              <a:buClr>
                <a:schemeClr val="lt1"/>
              </a:buClr>
              <a:buSzPts val="2800"/>
              <a:buFont typeface="Noto Sans Symbols"/>
              <a:buChar char="▪"/>
            </a:pPr>
            <a:r>
              <a:rPr lang="fr-FR" sz="2800">
                <a:solidFill>
                  <a:schemeClr val="lt1"/>
                </a:solidFill>
                <a:latin typeface="Arial"/>
                <a:ea typeface="Arial"/>
                <a:cs typeface="Arial"/>
                <a:sym typeface="Arial"/>
              </a:rPr>
              <a:t>Ou bien si par exemple on oublie le mot de passe</a:t>
            </a:r>
            <a:endParaRPr/>
          </a:p>
        </p:txBody>
      </p:sp>
      <p:pic>
        <p:nvPicPr>
          <p:cNvPr id="414" name="Google Shape;414;p28"/>
          <p:cNvPicPr preferRelativeResize="0"/>
          <p:nvPr/>
        </p:nvPicPr>
        <p:blipFill rotWithShape="1">
          <a:blip r:embed="rId4">
            <a:alphaModFix/>
          </a:blip>
          <a:srcRect b="0" l="0" r="0" t="0"/>
          <a:stretch/>
        </p:blipFill>
        <p:spPr>
          <a:xfrm>
            <a:off x="1439510" y="2156061"/>
            <a:ext cx="2803574" cy="1970602"/>
          </a:xfrm>
          <a:prstGeom prst="rect">
            <a:avLst/>
          </a:prstGeom>
          <a:noFill/>
          <a:ln cap="sq" cmpd="sng" w="38100">
            <a:solidFill>
              <a:schemeClr val="accent3"/>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415" name="Google Shape;415;p28"/>
          <p:cNvPicPr preferRelativeResize="0"/>
          <p:nvPr/>
        </p:nvPicPr>
        <p:blipFill rotWithShape="1">
          <a:blip r:embed="rId5">
            <a:alphaModFix/>
          </a:blip>
          <a:srcRect b="0" l="0" r="0" t="0"/>
          <a:stretch/>
        </p:blipFill>
        <p:spPr>
          <a:xfrm>
            <a:off x="5190909" y="4563226"/>
            <a:ext cx="3011658" cy="1902956"/>
          </a:xfrm>
          <a:prstGeom prst="rect">
            <a:avLst/>
          </a:prstGeom>
          <a:noFill/>
          <a:ln cap="sq" cmpd="sng" w="38100">
            <a:solidFill>
              <a:schemeClr val="accent3"/>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416" name="Google Shape;416;p28"/>
          <p:cNvGrpSpPr/>
          <p:nvPr/>
        </p:nvGrpSpPr>
        <p:grpSpPr>
          <a:xfrm>
            <a:off x="11209986" y="5803608"/>
            <a:ext cx="1741669" cy="948886"/>
            <a:chOff x="11209986" y="5803608"/>
            <a:chExt cx="1741669" cy="948886"/>
          </a:xfrm>
        </p:grpSpPr>
        <p:grpSp>
          <p:nvGrpSpPr>
            <p:cNvPr id="417" name="Google Shape;417;p28"/>
            <p:cNvGrpSpPr/>
            <p:nvPr/>
          </p:nvGrpSpPr>
          <p:grpSpPr>
            <a:xfrm>
              <a:off x="11210779" y="5803608"/>
              <a:ext cx="981221" cy="948886"/>
              <a:chOff x="9358533" y="3805994"/>
              <a:chExt cx="1708541" cy="1708541"/>
            </a:xfrm>
          </p:grpSpPr>
          <p:pic>
            <p:nvPicPr>
              <p:cNvPr id="418" name="Google Shape;418;p28"/>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419" name="Google Shape;419;p28"/>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20" name="Google Shape;420;p28"/>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27</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29"/>
          <p:cNvSpPr txBox="1"/>
          <p:nvPr/>
        </p:nvSpPr>
        <p:spPr>
          <a:xfrm>
            <a:off x="305971" y="669882"/>
            <a:ext cx="11539025" cy="99392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2800"/>
              <a:buFont typeface="Arial"/>
              <a:buChar char="•"/>
            </a:pPr>
            <a:r>
              <a:rPr lang="fr-FR" sz="2800">
                <a:solidFill>
                  <a:schemeClr val="lt1"/>
                </a:solidFill>
                <a:latin typeface="Arial"/>
                <a:ea typeface="Arial"/>
                <a:cs typeface="Arial"/>
                <a:sym typeface="Arial"/>
              </a:rPr>
              <a:t>Si tout se passe bien on peut enfin se connecter afin d’accéder au programme des sessions et tutoriels.</a:t>
            </a:r>
            <a:endParaRPr/>
          </a:p>
        </p:txBody>
      </p:sp>
      <p:pic>
        <p:nvPicPr>
          <p:cNvPr id="426" name="Google Shape;426;p29"/>
          <p:cNvPicPr preferRelativeResize="0"/>
          <p:nvPr/>
        </p:nvPicPr>
        <p:blipFill rotWithShape="1">
          <a:blip r:embed="rId4">
            <a:alphaModFix/>
          </a:blip>
          <a:srcRect b="0" l="0" r="0" t="0"/>
          <a:stretch/>
        </p:blipFill>
        <p:spPr>
          <a:xfrm>
            <a:off x="2423886" y="2119085"/>
            <a:ext cx="6966857" cy="4339771"/>
          </a:xfrm>
          <a:prstGeom prst="rect">
            <a:avLst/>
          </a:prstGeom>
          <a:noFill/>
          <a:ln cap="sq" cmpd="sng" w="38100">
            <a:solidFill>
              <a:schemeClr val="accent3"/>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427" name="Google Shape;427;p29"/>
          <p:cNvGrpSpPr/>
          <p:nvPr/>
        </p:nvGrpSpPr>
        <p:grpSpPr>
          <a:xfrm>
            <a:off x="11209986" y="5803608"/>
            <a:ext cx="1741669" cy="948886"/>
            <a:chOff x="11209986" y="5803608"/>
            <a:chExt cx="1741669" cy="948886"/>
          </a:xfrm>
        </p:grpSpPr>
        <p:grpSp>
          <p:nvGrpSpPr>
            <p:cNvPr id="428" name="Google Shape;428;p29"/>
            <p:cNvGrpSpPr/>
            <p:nvPr/>
          </p:nvGrpSpPr>
          <p:grpSpPr>
            <a:xfrm>
              <a:off x="11210779" y="5803608"/>
              <a:ext cx="981221" cy="948886"/>
              <a:chOff x="9358533" y="3805994"/>
              <a:chExt cx="1708541" cy="1708541"/>
            </a:xfrm>
          </p:grpSpPr>
          <p:pic>
            <p:nvPicPr>
              <p:cNvPr id="429" name="Google Shape;429;p29"/>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430" name="Google Shape;430;p29"/>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31" name="Google Shape;431;p29"/>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28</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pic>
        <p:nvPicPr>
          <p:cNvPr id="113" name="Google Shape;113;p3"/>
          <p:cNvPicPr preferRelativeResize="0"/>
          <p:nvPr/>
        </p:nvPicPr>
        <p:blipFill rotWithShape="1">
          <a:blip r:embed="rId4">
            <a:alphaModFix/>
          </a:blip>
          <a:srcRect b="0" l="0" r="0" t="0"/>
          <a:stretch/>
        </p:blipFill>
        <p:spPr>
          <a:xfrm>
            <a:off x="1402049" y="1454152"/>
            <a:ext cx="8923243" cy="4349456"/>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14" name="Google Shape;114;p3"/>
          <p:cNvSpPr txBox="1"/>
          <p:nvPr/>
        </p:nvSpPr>
        <p:spPr>
          <a:xfrm>
            <a:off x="1180618" y="568085"/>
            <a:ext cx="5121708" cy="1323439"/>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accent1"/>
              </a:buClr>
              <a:buSzPts val="4000"/>
              <a:buFont typeface="Calibri"/>
              <a:buAutoNum type="romanUcPeriod"/>
            </a:pPr>
            <a:r>
              <a:rPr b="1" i="0" lang="fr-FR" sz="4000">
                <a:solidFill>
                  <a:schemeClr val="accent1"/>
                </a:solidFill>
                <a:latin typeface="Arial Black"/>
                <a:ea typeface="Arial Black"/>
                <a:cs typeface="Arial Black"/>
                <a:sym typeface="Arial Black"/>
              </a:rPr>
              <a:t>Introduction</a:t>
            </a:r>
            <a:endParaRPr/>
          </a:p>
          <a:p>
            <a:pPr indent="-488950" lvl="0" marL="742950" marR="0" rtl="0" algn="l">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p:txBody>
      </p:sp>
      <p:grpSp>
        <p:nvGrpSpPr>
          <p:cNvPr id="115" name="Google Shape;115;p3"/>
          <p:cNvGrpSpPr/>
          <p:nvPr/>
        </p:nvGrpSpPr>
        <p:grpSpPr>
          <a:xfrm>
            <a:off x="11210779" y="5803608"/>
            <a:ext cx="981221" cy="948886"/>
            <a:chOff x="11210779" y="5803608"/>
            <a:chExt cx="981221" cy="948886"/>
          </a:xfrm>
        </p:grpSpPr>
        <p:grpSp>
          <p:nvGrpSpPr>
            <p:cNvPr id="116" name="Google Shape;116;p3"/>
            <p:cNvGrpSpPr/>
            <p:nvPr/>
          </p:nvGrpSpPr>
          <p:grpSpPr>
            <a:xfrm>
              <a:off x="11210779" y="5803608"/>
              <a:ext cx="981221" cy="948886"/>
              <a:chOff x="9358533" y="3805994"/>
              <a:chExt cx="1708541" cy="1708541"/>
            </a:xfrm>
          </p:grpSpPr>
          <p:pic>
            <p:nvPicPr>
              <p:cNvPr id="117" name="Google Shape;117;p3"/>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118" name="Google Shape;118;p3"/>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 name="Google Shape;119;p3"/>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pic>
        <p:nvPicPr>
          <p:cNvPr id="436" name="Google Shape;436;p30"/>
          <p:cNvPicPr preferRelativeResize="0"/>
          <p:nvPr/>
        </p:nvPicPr>
        <p:blipFill rotWithShape="1">
          <a:blip r:embed="rId4">
            <a:alphaModFix/>
          </a:blip>
          <a:srcRect b="0" l="0" r="0" t="0"/>
          <a:stretch/>
        </p:blipFill>
        <p:spPr>
          <a:xfrm>
            <a:off x="6320100" y="1206305"/>
            <a:ext cx="5760720" cy="4445389"/>
          </a:xfrm>
          <a:prstGeom prst="rect">
            <a:avLst/>
          </a:prstGeom>
          <a:noFill/>
          <a:ln>
            <a:noFill/>
          </a:ln>
          <a:effectLst>
            <a:outerShdw blurRad="292100" rotWithShape="0" algn="tl" dir="2700000" dist="139700">
              <a:srgbClr val="333333">
                <a:alpha val="64705"/>
              </a:srgbClr>
            </a:outerShdw>
          </a:effectLst>
        </p:spPr>
      </p:pic>
      <p:sp>
        <p:nvSpPr>
          <p:cNvPr id="437" name="Google Shape;437;p30"/>
          <p:cNvSpPr txBox="1"/>
          <p:nvPr/>
        </p:nvSpPr>
        <p:spPr>
          <a:xfrm>
            <a:off x="573258" y="286734"/>
            <a:ext cx="8387863" cy="532903"/>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2800"/>
              <a:buFont typeface="Noto Sans Symbols"/>
              <a:buChar char="▪"/>
            </a:pPr>
            <a:r>
              <a:rPr lang="fr-FR" sz="2800">
                <a:solidFill>
                  <a:schemeClr val="lt1"/>
                </a:solidFill>
                <a:latin typeface="Arial"/>
                <a:ea typeface="Arial"/>
                <a:cs typeface="Arial"/>
                <a:sym typeface="Arial"/>
              </a:rPr>
              <a:t>Après la connexion cette fenêtre apparait :</a:t>
            </a:r>
            <a:endParaRPr/>
          </a:p>
        </p:txBody>
      </p:sp>
      <p:grpSp>
        <p:nvGrpSpPr>
          <p:cNvPr id="438" name="Google Shape;438;p30"/>
          <p:cNvGrpSpPr/>
          <p:nvPr/>
        </p:nvGrpSpPr>
        <p:grpSpPr>
          <a:xfrm>
            <a:off x="344847" y="1685851"/>
            <a:ext cx="4166382" cy="3486297"/>
            <a:chOff x="344847" y="1685851"/>
            <a:chExt cx="4166382" cy="3486297"/>
          </a:xfrm>
        </p:grpSpPr>
        <p:pic>
          <p:nvPicPr>
            <p:cNvPr id="439" name="Google Shape;439;p30"/>
            <p:cNvPicPr preferRelativeResize="0"/>
            <p:nvPr/>
          </p:nvPicPr>
          <p:blipFill rotWithShape="1">
            <a:blip r:embed="rId5">
              <a:alphaModFix/>
            </a:blip>
            <a:srcRect b="0" l="0" r="0" t="0"/>
            <a:stretch/>
          </p:blipFill>
          <p:spPr>
            <a:xfrm>
              <a:off x="344847" y="1685851"/>
              <a:ext cx="4166382" cy="3486297"/>
            </a:xfrm>
            <a:prstGeom prst="rect">
              <a:avLst/>
            </a:prstGeom>
            <a:noFill/>
            <a:ln cap="sq" cmpd="sng" w="38100">
              <a:solidFill>
                <a:schemeClr val="accent3"/>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440" name="Google Shape;440;p30"/>
            <p:cNvSpPr/>
            <p:nvPr/>
          </p:nvSpPr>
          <p:spPr>
            <a:xfrm>
              <a:off x="2785403" y="4093698"/>
              <a:ext cx="1308295" cy="393896"/>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1" name="Google Shape;441;p30"/>
          <p:cNvSpPr/>
          <p:nvPr/>
        </p:nvSpPr>
        <p:spPr>
          <a:xfrm>
            <a:off x="4678869" y="2957732"/>
            <a:ext cx="1473591"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42" name="Google Shape;442;p30"/>
          <p:cNvGrpSpPr/>
          <p:nvPr/>
        </p:nvGrpSpPr>
        <p:grpSpPr>
          <a:xfrm>
            <a:off x="11209986" y="5803608"/>
            <a:ext cx="1741669" cy="948886"/>
            <a:chOff x="11209986" y="5803608"/>
            <a:chExt cx="1741669" cy="948886"/>
          </a:xfrm>
        </p:grpSpPr>
        <p:grpSp>
          <p:nvGrpSpPr>
            <p:cNvPr id="443" name="Google Shape;443;p30"/>
            <p:cNvGrpSpPr/>
            <p:nvPr/>
          </p:nvGrpSpPr>
          <p:grpSpPr>
            <a:xfrm>
              <a:off x="11210779" y="5803608"/>
              <a:ext cx="981221" cy="948886"/>
              <a:chOff x="9358533" y="3805994"/>
              <a:chExt cx="1708541" cy="1708541"/>
            </a:xfrm>
          </p:grpSpPr>
          <p:pic>
            <p:nvPicPr>
              <p:cNvPr id="444" name="Google Shape;444;p30"/>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445" name="Google Shape;445;p30"/>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6" name="Google Shape;446;p30"/>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29</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31"/>
          <p:cNvSpPr txBox="1"/>
          <p:nvPr/>
        </p:nvSpPr>
        <p:spPr>
          <a:xfrm>
            <a:off x="151228" y="235211"/>
            <a:ext cx="12040772" cy="255582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7000"/>
              </a:lnSpc>
              <a:spcBef>
                <a:spcPts val="0"/>
              </a:spcBef>
              <a:spcAft>
                <a:spcPts val="0"/>
              </a:spcAft>
              <a:buClr>
                <a:schemeClr val="accent4"/>
              </a:buClr>
              <a:buSzPts val="3600"/>
              <a:buFont typeface="Noto Sans Symbols"/>
              <a:buChar char="❖"/>
            </a:pPr>
            <a:r>
              <a:rPr b="1" lang="fr-FR" sz="3600" u="sng">
                <a:solidFill>
                  <a:schemeClr val="accent4"/>
                </a:solidFill>
                <a:latin typeface="Calibri"/>
                <a:ea typeface="Calibri"/>
                <a:cs typeface="Calibri"/>
                <a:sym typeface="Calibri"/>
              </a:rPr>
              <a:t>Espace des sessions :</a:t>
            </a:r>
            <a:endParaRPr b="1" sz="3600">
              <a:solidFill>
                <a:schemeClr val="accent4"/>
              </a:solidFill>
              <a:latin typeface="Calibri"/>
              <a:ea typeface="Calibri"/>
              <a:cs typeface="Calibri"/>
              <a:sym typeface="Calibri"/>
            </a:endParaRPr>
          </a:p>
          <a:p>
            <a:pPr indent="-285750" lvl="0" marL="285750" marR="0" rtl="0" algn="just">
              <a:lnSpc>
                <a:spcPct val="107000"/>
              </a:lnSpc>
              <a:spcBef>
                <a:spcPts val="800"/>
              </a:spcBef>
              <a:spcAft>
                <a:spcPts val="0"/>
              </a:spcAft>
              <a:buClr>
                <a:schemeClr val="lt1"/>
              </a:buClr>
              <a:buSzPts val="1800"/>
              <a:buFont typeface="Noto Sans Symbols"/>
              <a:buChar char="▪"/>
            </a:pPr>
            <a:r>
              <a:rPr lang="fr-FR" sz="1800">
                <a:solidFill>
                  <a:schemeClr val="lt1"/>
                </a:solidFill>
                <a:latin typeface="Arial"/>
                <a:ea typeface="Arial"/>
                <a:cs typeface="Arial"/>
                <a:sym typeface="Arial"/>
              </a:rPr>
              <a:t>Le participant choisit après une date et toutes les sessions programmées dans cette date vont apparaitre </a:t>
            </a:r>
            <a:endParaRPr/>
          </a:p>
          <a:p>
            <a:pPr indent="-285750" lvl="0" marL="285750" marR="0" rtl="0" algn="just">
              <a:lnSpc>
                <a:spcPct val="107000"/>
              </a:lnSpc>
              <a:spcBef>
                <a:spcPts val="800"/>
              </a:spcBef>
              <a:spcAft>
                <a:spcPts val="0"/>
              </a:spcAft>
              <a:buClr>
                <a:schemeClr val="lt1"/>
              </a:buClr>
              <a:buSzPts val="1800"/>
              <a:buFont typeface="Noto Sans Symbols"/>
              <a:buChar char="▪"/>
            </a:pPr>
            <a:r>
              <a:rPr lang="fr-FR" sz="1800">
                <a:solidFill>
                  <a:schemeClr val="lt1"/>
                </a:solidFill>
                <a:latin typeface="Arial"/>
                <a:ea typeface="Arial"/>
                <a:cs typeface="Arial"/>
                <a:sym typeface="Arial"/>
              </a:rPr>
              <a:t>Cette fenêtre nous montre aussi toutes les informations à propos de chacune des sessions y compris </a:t>
            </a:r>
            <a:endParaRPr/>
          </a:p>
          <a:p>
            <a:pPr indent="-285750" lvl="0" marL="285750" marR="0" rtl="0" algn="just">
              <a:lnSpc>
                <a:spcPct val="107000"/>
              </a:lnSpc>
              <a:spcBef>
                <a:spcPts val="800"/>
              </a:spcBef>
              <a:spcAft>
                <a:spcPts val="0"/>
              </a:spcAft>
              <a:buClr>
                <a:schemeClr val="lt1"/>
              </a:buClr>
              <a:buSzPts val="1800"/>
              <a:buFont typeface="Noto Sans Symbols"/>
              <a:buChar char="▪"/>
            </a:pPr>
            <a:r>
              <a:rPr lang="fr-FR" sz="1800">
                <a:solidFill>
                  <a:schemeClr val="lt1"/>
                </a:solidFill>
                <a:latin typeface="Arial"/>
                <a:ea typeface="Arial"/>
                <a:cs typeface="Arial"/>
                <a:sym typeface="Arial"/>
              </a:rPr>
              <a:t>l’ID du session, son horaire et le nombre d’articles qu’elle contient.</a:t>
            </a:r>
            <a:endParaRPr/>
          </a:p>
          <a:p>
            <a:pPr indent="-285750" lvl="0" marL="285750" marR="0" rtl="0" algn="just">
              <a:lnSpc>
                <a:spcPct val="107000"/>
              </a:lnSpc>
              <a:spcBef>
                <a:spcPts val="800"/>
              </a:spcBef>
              <a:spcAft>
                <a:spcPts val="0"/>
              </a:spcAft>
              <a:buClr>
                <a:schemeClr val="lt1"/>
              </a:buClr>
              <a:buSzPts val="1800"/>
              <a:buFont typeface="Noto Sans Symbols"/>
              <a:buChar char="▪"/>
            </a:pPr>
            <a:r>
              <a:rPr lang="fr-FR" sz="1800">
                <a:solidFill>
                  <a:schemeClr val="lt1"/>
                </a:solidFill>
                <a:latin typeface="Arial"/>
                <a:ea typeface="Arial"/>
                <a:cs typeface="Arial"/>
                <a:sym typeface="Arial"/>
              </a:rPr>
              <a:t>En cliquant après sur la colonne des articles, on peut les afficher et afficher toutes les informations qui y sont liées et on peut bien sur afficher l’article sous format de PDF en cliquant sur le bouton PDF</a:t>
            </a:r>
            <a:endParaRPr/>
          </a:p>
        </p:txBody>
      </p:sp>
      <p:pic>
        <p:nvPicPr>
          <p:cNvPr id="452" name="Google Shape;452;p31"/>
          <p:cNvPicPr preferRelativeResize="0"/>
          <p:nvPr/>
        </p:nvPicPr>
        <p:blipFill rotWithShape="1">
          <a:blip r:embed="rId4">
            <a:alphaModFix/>
          </a:blip>
          <a:srcRect b="0" l="0" r="0" t="0"/>
          <a:stretch/>
        </p:blipFill>
        <p:spPr>
          <a:xfrm>
            <a:off x="198705" y="3248089"/>
            <a:ext cx="4278923" cy="2897946"/>
          </a:xfrm>
          <a:prstGeom prst="rect">
            <a:avLst/>
          </a:prstGeom>
          <a:noFill/>
          <a:ln>
            <a:noFill/>
          </a:ln>
        </p:spPr>
      </p:pic>
      <p:pic>
        <p:nvPicPr>
          <p:cNvPr id="453" name="Google Shape;453;p31"/>
          <p:cNvPicPr preferRelativeResize="0"/>
          <p:nvPr/>
        </p:nvPicPr>
        <p:blipFill rotWithShape="1">
          <a:blip r:embed="rId5">
            <a:alphaModFix/>
          </a:blip>
          <a:srcRect b="0" l="0" r="0" t="0"/>
          <a:stretch/>
        </p:blipFill>
        <p:spPr>
          <a:xfrm>
            <a:off x="6096000" y="2771335"/>
            <a:ext cx="5981700" cy="3851454"/>
          </a:xfrm>
          <a:prstGeom prst="rect">
            <a:avLst/>
          </a:prstGeom>
          <a:noFill/>
          <a:ln>
            <a:noFill/>
          </a:ln>
        </p:spPr>
      </p:pic>
      <p:sp>
        <p:nvSpPr>
          <p:cNvPr id="454" name="Google Shape;454;p31"/>
          <p:cNvSpPr/>
          <p:nvPr/>
        </p:nvSpPr>
        <p:spPr>
          <a:xfrm>
            <a:off x="422031" y="3672647"/>
            <a:ext cx="1392701" cy="1308296"/>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p31"/>
          <p:cNvSpPr/>
          <p:nvPr/>
        </p:nvSpPr>
        <p:spPr>
          <a:xfrm>
            <a:off x="4507816" y="4256245"/>
            <a:ext cx="1473591"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56" name="Google Shape;456;p31"/>
          <p:cNvGrpSpPr/>
          <p:nvPr/>
        </p:nvGrpSpPr>
        <p:grpSpPr>
          <a:xfrm>
            <a:off x="11209986" y="5803608"/>
            <a:ext cx="1741669" cy="948886"/>
            <a:chOff x="11209986" y="5803608"/>
            <a:chExt cx="1741669" cy="948886"/>
          </a:xfrm>
        </p:grpSpPr>
        <p:grpSp>
          <p:nvGrpSpPr>
            <p:cNvPr id="457" name="Google Shape;457;p31"/>
            <p:cNvGrpSpPr/>
            <p:nvPr/>
          </p:nvGrpSpPr>
          <p:grpSpPr>
            <a:xfrm>
              <a:off x="11210779" y="5803608"/>
              <a:ext cx="981221" cy="948886"/>
              <a:chOff x="9358533" y="3805994"/>
              <a:chExt cx="1708541" cy="1708541"/>
            </a:xfrm>
          </p:grpSpPr>
          <p:pic>
            <p:nvPicPr>
              <p:cNvPr id="458" name="Google Shape;458;p31"/>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459" name="Google Shape;459;p31"/>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0" name="Google Shape;460;p31"/>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30</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4" name="Shape 464"/>
        <p:cNvGrpSpPr/>
        <p:nvPr/>
      </p:nvGrpSpPr>
      <p:grpSpPr>
        <a:xfrm>
          <a:off x="0" y="0"/>
          <a:ext cx="0" cy="0"/>
          <a:chOff x="0" y="0"/>
          <a:chExt cx="0" cy="0"/>
        </a:xfrm>
      </p:grpSpPr>
      <p:sp>
        <p:nvSpPr>
          <p:cNvPr id="465" name="Google Shape;465;p32"/>
          <p:cNvSpPr txBox="1"/>
          <p:nvPr/>
        </p:nvSpPr>
        <p:spPr>
          <a:xfrm>
            <a:off x="305972" y="374462"/>
            <a:ext cx="11229536" cy="112287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3200"/>
              <a:buFont typeface="Noto Sans Symbols"/>
              <a:buChar char="▪"/>
            </a:pPr>
            <a:r>
              <a:rPr lang="fr-FR" sz="3200">
                <a:solidFill>
                  <a:schemeClr val="lt1"/>
                </a:solidFill>
                <a:latin typeface="Arial"/>
                <a:ea typeface="Arial"/>
                <a:cs typeface="Arial"/>
                <a:sym typeface="Arial"/>
              </a:rPr>
              <a:t>Dans le cas où il n y’a pas de session programmée dans cette date. Ce message apparait.</a:t>
            </a:r>
            <a:endParaRPr/>
          </a:p>
        </p:txBody>
      </p:sp>
      <p:pic>
        <p:nvPicPr>
          <p:cNvPr id="466" name="Google Shape;466;p32"/>
          <p:cNvPicPr preferRelativeResize="0"/>
          <p:nvPr/>
        </p:nvPicPr>
        <p:blipFill rotWithShape="1">
          <a:blip r:embed="rId4">
            <a:alphaModFix/>
          </a:blip>
          <a:srcRect b="0" l="0" r="0" t="0"/>
          <a:stretch/>
        </p:blipFill>
        <p:spPr>
          <a:xfrm>
            <a:off x="305972" y="2200757"/>
            <a:ext cx="4037428" cy="3362179"/>
          </a:xfrm>
          <a:prstGeom prst="rect">
            <a:avLst/>
          </a:prstGeom>
          <a:noFill/>
          <a:ln>
            <a:noFill/>
          </a:ln>
        </p:spPr>
      </p:pic>
      <p:pic>
        <p:nvPicPr>
          <p:cNvPr id="467" name="Google Shape;467;p32"/>
          <p:cNvPicPr preferRelativeResize="0"/>
          <p:nvPr/>
        </p:nvPicPr>
        <p:blipFill rotWithShape="1">
          <a:blip r:embed="rId5">
            <a:alphaModFix/>
          </a:blip>
          <a:srcRect b="0" l="0" r="0" t="0"/>
          <a:stretch/>
        </p:blipFill>
        <p:spPr>
          <a:xfrm>
            <a:off x="6512170" y="1701356"/>
            <a:ext cx="5511017" cy="4360985"/>
          </a:xfrm>
          <a:prstGeom prst="rect">
            <a:avLst/>
          </a:prstGeom>
          <a:noFill/>
          <a:ln>
            <a:noFill/>
          </a:ln>
        </p:spPr>
      </p:pic>
      <p:sp>
        <p:nvSpPr>
          <p:cNvPr id="468" name="Google Shape;468;p32"/>
          <p:cNvSpPr/>
          <p:nvPr/>
        </p:nvSpPr>
        <p:spPr>
          <a:xfrm>
            <a:off x="1413801" y="2405577"/>
            <a:ext cx="1076179" cy="450166"/>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2"/>
          <p:cNvSpPr/>
          <p:nvPr/>
        </p:nvSpPr>
        <p:spPr>
          <a:xfrm>
            <a:off x="4622409" y="3410578"/>
            <a:ext cx="1473591"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0" name="Google Shape;470;p32"/>
          <p:cNvGrpSpPr/>
          <p:nvPr/>
        </p:nvGrpSpPr>
        <p:grpSpPr>
          <a:xfrm>
            <a:off x="11209986" y="5803608"/>
            <a:ext cx="1741669" cy="948886"/>
            <a:chOff x="11209986" y="5803608"/>
            <a:chExt cx="1741669" cy="948886"/>
          </a:xfrm>
        </p:grpSpPr>
        <p:grpSp>
          <p:nvGrpSpPr>
            <p:cNvPr id="471" name="Google Shape;471;p32"/>
            <p:cNvGrpSpPr/>
            <p:nvPr/>
          </p:nvGrpSpPr>
          <p:grpSpPr>
            <a:xfrm>
              <a:off x="11210779" y="5803608"/>
              <a:ext cx="981221" cy="948886"/>
              <a:chOff x="9358533" y="3805994"/>
              <a:chExt cx="1708541" cy="1708541"/>
            </a:xfrm>
          </p:grpSpPr>
          <p:pic>
            <p:nvPicPr>
              <p:cNvPr id="472" name="Google Shape;472;p32"/>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473" name="Google Shape;473;p32"/>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4" name="Google Shape;474;p32"/>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31</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33"/>
          <p:cNvSpPr txBox="1"/>
          <p:nvPr/>
        </p:nvSpPr>
        <p:spPr>
          <a:xfrm>
            <a:off x="309490" y="543853"/>
            <a:ext cx="11648048" cy="139397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lt1"/>
              </a:buClr>
              <a:buSzPts val="2800"/>
              <a:buFont typeface="Noto Sans Symbols"/>
              <a:buChar char="▪"/>
            </a:pPr>
            <a:r>
              <a:rPr lang="fr-FR" sz="2800">
                <a:solidFill>
                  <a:schemeClr val="lt1"/>
                </a:solidFill>
                <a:latin typeface="Arial"/>
                <a:ea typeface="Arial"/>
                <a:cs typeface="Arial"/>
                <a:sym typeface="Arial"/>
              </a:rPr>
              <a:t>Dans le cas où on clique sur le bouton PDF sans sélectionner un article. Ce message apparait.</a:t>
            </a:r>
            <a:endParaRPr/>
          </a:p>
          <a:p>
            <a:pPr indent="0" lvl="0" marL="0" marR="0" rtl="0" algn="l">
              <a:spcBef>
                <a:spcPts val="800"/>
              </a:spcBef>
              <a:spcAft>
                <a:spcPts val="0"/>
              </a:spcAft>
              <a:buNone/>
            </a:pPr>
            <a:r>
              <a:rPr lang="fr-FR"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pic>
        <p:nvPicPr>
          <p:cNvPr id="480" name="Google Shape;480;p33"/>
          <p:cNvPicPr preferRelativeResize="0"/>
          <p:nvPr/>
        </p:nvPicPr>
        <p:blipFill rotWithShape="1">
          <a:blip r:embed="rId4">
            <a:alphaModFix/>
          </a:blip>
          <a:srcRect b="0" l="0" r="0" t="0"/>
          <a:stretch/>
        </p:blipFill>
        <p:spPr>
          <a:xfrm>
            <a:off x="6307015" y="1937824"/>
            <a:ext cx="5760720" cy="4237893"/>
          </a:xfrm>
          <a:prstGeom prst="rect">
            <a:avLst/>
          </a:prstGeom>
          <a:noFill/>
          <a:ln>
            <a:noFill/>
          </a:ln>
        </p:spPr>
      </p:pic>
      <p:pic>
        <p:nvPicPr>
          <p:cNvPr id="481" name="Google Shape;481;p33"/>
          <p:cNvPicPr preferRelativeResize="0"/>
          <p:nvPr/>
        </p:nvPicPr>
        <p:blipFill rotWithShape="1">
          <a:blip r:embed="rId5">
            <a:alphaModFix/>
          </a:blip>
          <a:srcRect b="0" l="0" r="0" t="0"/>
          <a:stretch/>
        </p:blipFill>
        <p:spPr>
          <a:xfrm>
            <a:off x="199293" y="2057399"/>
            <a:ext cx="4661095" cy="3998742"/>
          </a:xfrm>
          <a:prstGeom prst="rect">
            <a:avLst/>
          </a:prstGeom>
          <a:noFill/>
          <a:ln>
            <a:noFill/>
          </a:ln>
        </p:spPr>
      </p:pic>
      <p:sp>
        <p:nvSpPr>
          <p:cNvPr id="482" name="Google Shape;482;p33"/>
          <p:cNvSpPr/>
          <p:nvPr/>
        </p:nvSpPr>
        <p:spPr>
          <a:xfrm>
            <a:off x="614290" y="5573530"/>
            <a:ext cx="722141" cy="578043"/>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33"/>
          <p:cNvSpPr/>
          <p:nvPr/>
        </p:nvSpPr>
        <p:spPr>
          <a:xfrm>
            <a:off x="5071402" y="3686614"/>
            <a:ext cx="1024598" cy="740313"/>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84" name="Google Shape;484;p33"/>
          <p:cNvGrpSpPr/>
          <p:nvPr/>
        </p:nvGrpSpPr>
        <p:grpSpPr>
          <a:xfrm>
            <a:off x="11209986" y="5803608"/>
            <a:ext cx="1741669" cy="948886"/>
            <a:chOff x="11209986" y="5803608"/>
            <a:chExt cx="1741669" cy="948886"/>
          </a:xfrm>
        </p:grpSpPr>
        <p:grpSp>
          <p:nvGrpSpPr>
            <p:cNvPr id="485" name="Google Shape;485;p33"/>
            <p:cNvGrpSpPr/>
            <p:nvPr/>
          </p:nvGrpSpPr>
          <p:grpSpPr>
            <a:xfrm>
              <a:off x="11210779" y="5803608"/>
              <a:ext cx="981221" cy="948886"/>
              <a:chOff x="9358533" y="3805994"/>
              <a:chExt cx="1708541" cy="1708541"/>
            </a:xfrm>
          </p:grpSpPr>
          <p:pic>
            <p:nvPicPr>
              <p:cNvPr id="486" name="Google Shape;486;p33"/>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487" name="Google Shape;487;p33"/>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8" name="Google Shape;488;p33"/>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32</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34"/>
          <p:cNvSpPr txBox="1"/>
          <p:nvPr/>
        </p:nvSpPr>
        <p:spPr>
          <a:xfrm>
            <a:off x="165294" y="215607"/>
            <a:ext cx="11806311" cy="1949316"/>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7000"/>
              </a:lnSpc>
              <a:spcBef>
                <a:spcPts val="0"/>
              </a:spcBef>
              <a:spcAft>
                <a:spcPts val="0"/>
              </a:spcAft>
              <a:buClr>
                <a:schemeClr val="accent4"/>
              </a:buClr>
              <a:buSzPts val="2800"/>
              <a:buFont typeface="Noto Sans Symbols"/>
              <a:buChar char="❖"/>
            </a:pPr>
            <a:r>
              <a:rPr b="1" lang="fr-FR" sz="2800" u="sng">
                <a:solidFill>
                  <a:schemeClr val="accent4"/>
                </a:solidFill>
                <a:latin typeface="Arial"/>
                <a:ea typeface="Arial"/>
                <a:cs typeface="Arial"/>
                <a:sym typeface="Arial"/>
              </a:rPr>
              <a:t>Espace des tutoriels :</a:t>
            </a:r>
            <a:endParaRPr b="1" sz="2800">
              <a:solidFill>
                <a:schemeClr val="accent4"/>
              </a:solidFill>
              <a:latin typeface="Arial"/>
              <a:ea typeface="Arial"/>
              <a:cs typeface="Arial"/>
              <a:sym typeface="Arial"/>
            </a:endParaRPr>
          </a:p>
          <a:p>
            <a:pPr indent="-342900" lvl="0" marL="342900" marR="0" rtl="0" algn="l">
              <a:lnSpc>
                <a:spcPct val="107000"/>
              </a:lnSpc>
              <a:spcBef>
                <a:spcPts val="800"/>
              </a:spcBef>
              <a:spcAft>
                <a:spcPts val="0"/>
              </a:spcAft>
              <a:buClr>
                <a:schemeClr val="lt1"/>
              </a:buClr>
              <a:buSzPts val="2000"/>
              <a:buFont typeface="Noto Sans Symbols"/>
              <a:buChar char="▪"/>
            </a:pPr>
            <a:r>
              <a:rPr lang="fr-FR" sz="2000">
                <a:solidFill>
                  <a:schemeClr val="lt1"/>
                </a:solidFill>
                <a:latin typeface="Arial"/>
                <a:ea typeface="Arial"/>
                <a:cs typeface="Arial"/>
                <a:sym typeface="Arial"/>
              </a:rPr>
              <a:t>On a aussi créé un espace consacré pour les tutoriels, on voit dans cette fenêtre touts les tutoriels </a:t>
            </a:r>
            <a:r>
              <a:rPr b="1" lang="fr-FR" sz="2000" u="sng">
                <a:solidFill>
                  <a:schemeClr val="lt1"/>
                </a:solidFill>
                <a:latin typeface="Arial"/>
                <a:ea typeface="Arial"/>
                <a:cs typeface="Arial"/>
                <a:sym typeface="Arial"/>
              </a:rPr>
              <a:t>acceptés</a:t>
            </a:r>
            <a:r>
              <a:rPr lang="fr-FR" sz="2000">
                <a:solidFill>
                  <a:schemeClr val="lt1"/>
                </a:solidFill>
                <a:latin typeface="Arial"/>
                <a:ea typeface="Arial"/>
                <a:cs typeface="Arial"/>
                <a:sym typeface="Arial"/>
              </a:rPr>
              <a:t> et en cliquant sur un tutoriel on voit les informations qui lui sont liées</a:t>
            </a:r>
            <a:r>
              <a:rPr b="1" lang="fr-FR" sz="2000">
                <a:solidFill>
                  <a:schemeClr val="lt1"/>
                </a:solidFill>
                <a:latin typeface="Arial"/>
                <a:ea typeface="Arial"/>
                <a:cs typeface="Arial"/>
                <a:sym typeface="Arial"/>
              </a:rPr>
              <a:t>. ( </a:t>
            </a:r>
            <a:r>
              <a:rPr b="1" lang="fr-FR" sz="2000" u="sng">
                <a:solidFill>
                  <a:schemeClr val="lt1"/>
                </a:solidFill>
                <a:latin typeface="Arial"/>
                <a:ea typeface="Arial"/>
                <a:cs typeface="Arial"/>
                <a:sym typeface="Arial"/>
              </a:rPr>
              <a:t>NB : pour qu’un tutoriel apparaisse le participant doit être inscrit à ce tutoriel c’est-à-dire il a déjà payé les frais de ce tutoriel</a:t>
            </a:r>
            <a:r>
              <a:rPr b="1" lang="fr-FR" sz="2000">
                <a:solidFill>
                  <a:schemeClr val="lt1"/>
                </a:solidFill>
                <a:latin typeface="Arial"/>
                <a:ea typeface="Arial"/>
                <a:cs typeface="Arial"/>
                <a:sym typeface="Arial"/>
              </a:rPr>
              <a:t>)</a:t>
            </a:r>
            <a:endParaRPr sz="2000">
              <a:solidFill>
                <a:schemeClr val="lt1"/>
              </a:solidFill>
              <a:latin typeface="Arial"/>
              <a:ea typeface="Arial"/>
              <a:cs typeface="Arial"/>
              <a:sym typeface="Arial"/>
            </a:endParaRPr>
          </a:p>
        </p:txBody>
      </p:sp>
      <p:pic>
        <p:nvPicPr>
          <p:cNvPr id="494" name="Google Shape;494;p34"/>
          <p:cNvPicPr preferRelativeResize="0"/>
          <p:nvPr/>
        </p:nvPicPr>
        <p:blipFill rotWithShape="1">
          <a:blip r:embed="rId4">
            <a:alphaModFix/>
          </a:blip>
          <a:srcRect b="0" l="0" r="0" t="0"/>
          <a:stretch/>
        </p:blipFill>
        <p:spPr>
          <a:xfrm>
            <a:off x="6068449" y="1856935"/>
            <a:ext cx="5584876" cy="4684542"/>
          </a:xfrm>
          <a:prstGeom prst="rect">
            <a:avLst/>
          </a:prstGeom>
          <a:noFill/>
          <a:ln>
            <a:noFill/>
          </a:ln>
        </p:spPr>
      </p:pic>
      <p:grpSp>
        <p:nvGrpSpPr>
          <p:cNvPr id="495" name="Google Shape;495;p34"/>
          <p:cNvGrpSpPr/>
          <p:nvPr/>
        </p:nvGrpSpPr>
        <p:grpSpPr>
          <a:xfrm>
            <a:off x="332351" y="2806503"/>
            <a:ext cx="3055034" cy="2785404"/>
            <a:chOff x="165294" y="2708031"/>
            <a:chExt cx="3055034" cy="2785404"/>
          </a:xfrm>
        </p:grpSpPr>
        <p:pic>
          <p:nvPicPr>
            <p:cNvPr id="496" name="Google Shape;496;p34"/>
            <p:cNvPicPr preferRelativeResize="0"/>
            <p:nvPr/>
          </p:nvPicPr>
          <p:blipFill rotWithShape="1">
            <a:blip r:embed="rId5">
              <a:alphaModFix/>
            </a:blip>
            <a:srcRect b="0" l="0" r="0" t="0"/>
            <a:stretch/>
          </p:blipFill>
          <p:spPr>
            <a:xfrm>
              <a:off x="165294" y="2708031"/>
              <a:ext cx="3055034" cy="2785404"/>
            </a:xfrm>
            <a:prstGeom prst="rect">
              <a:avLst/>
            </a:prstGeom>
            <a:noFill/>
            <a:ln>
              <a:noFill/>
            </a:ln>
          </p:spPr>
        </p:pic>
        <p:sp>
          <p:nvSpPr>
            <p:cNvPr id="497" name="Google Shape;497;p34"/>
            <p:cNvSpPr/>
            <p:nvPr/>
          </p:nvSpPr>
          <p:spPr>
            <a:xfrm>
              <a:off x="165294" y="4375052"/>
              <a:ext cx="1336430" cy="1069146"/>
            </a:xfrm>
            <a:prstGeom prst="ellipse">
              <a:avLst/>
            </a:prstGeom>
            <a:noFill/>
            <a:ln cap="flat" cmpd="sng" w="762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8" name="Google Shape;498;p34"/>
          <p:cNvSpPr/>
          <p:nvPr/>
        </p:nvSpPr>
        <p:spPr>
          <a:xfrm>
            <a:off x="3705665" y="3750543"/>
            <a:ext cx="2044504" cy="942535"/>
          </a:xfrm>
          <a:prstGeom prst="rightArrow">
            <a:avLst>
              <a:gd fmla="val 50000" name="adj1"/>
              <a:gd fmla="val 50000" name="adj2"/>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499" name="Google Shape;499;p34"/>
          <p:cNvGrpSpPr/>
          <p:nvPr/>
        </p:nvGrpSpPr>
        <p:grpSpPr>
          <a:xfrm>
            <a:off x="11209986" y="5803608"/>
            <a:ext cx="1741669" cy="948886"/>
            <a:chOff x="11209986" y="5803608"/>
            <a:chExt cx="1741669" cy="948886"/>
          </a:xfrm>
        </p:grpSpPr>
        <p:grpSp>
          <p:nvGrpSpPr>
            <p:cNvPr id="500" name="Google Shape;500;p34"/>
            <p:cNvGrpSpPr/>
            <p:nvPr/>
          </p:nvGrpSpPr>
          <p:grpSpPr>
            <a:xfrm>
              <a:off x="11210779" y="5803608"/>
              <a:ext cx="981221" cy="948886"/>
              <a:chOff x="9358533" y="3805994"/>
              <a:chExt cx="1708541" cy="1708541"/>
            </a:xfrm>
          </p:grpSpPr>
          <p:pic>
            <p:nvPicPr>
              <p:cNvPr id="501" name="Google Shape;501;p34"/>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502" name="Google Shape;502;p34"/>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3" name="Google Shape;503;p34"/>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33</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grpSp>
        <p:nvGrpSpPr>
          <p:cNvPr id="508" name="Google Shape;508;p35"/>
          <p:cNvGrpSpPr/>
          <p:nvPr/>
        </p:nvGrpSpPr>
        <p:grpSpPr>
          <a:xfrm>
            <a:off x="11209986" y="5803608"/>
            <a:ext cx="1741669" cy="948886"/>
            <a:chOff x="11209986" y="5803608"/>
            <a:chExt cx="1741669" cy="948886"/>
          </a:xfrm>
        </p:grpSpPr>
        <p:grpSp>
          <p:nvGrpSpPr>
            <p:cNvPr id="509" name="Google Shape;509;p35"/>
            <p:cNvGrpSpPr/>
            <p:nvPr/>
          </p:nvGrpSpPr>
          <p:grpSpPr>
            <a:xfrm>
              <a:off x="11210779" y="5803608"/>
              <a:ext cx="981221" cy="948886"/>
              <a:chOff x="9358533" y="3805994"/>
              <a:chExt cx="1708541" cy="1708541"/>
            </a:xfrm>
          </p:grpSpPr>
          <p:pic>
            <p:nvPicPr>
              <p:cNvPr id="510" name="Google Shape;510;p35"/>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511" name="Google Shape;511;p35"/>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2" name="Google Shape;512;p35"/>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34</a:t>
              </a:r>
              <a:endParaRPr/>
            </a:p>
          </p:txBody>
        </p:sp>
      </p:grpSp>
      <p:sp>
        <p:nvSpPr>
          <p:cNvPr id="513" name="Google Shape;513;p35"/>
          <p:cNvSpPr txBox="1"/>
          <p:nvPr/>
        </p:nvSpPr>
        <p:spPr>
          <a:xfrm>
            <a:off x="97536" y="140208"/>
            <a:ext cx="963777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200">
              <a:solidFill>
                <a:srgbClr val="FFC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FFC000"/>
              </a:solidFill>
              <a:latin typeface="Calibri"/>
              <a:ea typeface="Calibri"/>
              <a:cs typeface="Calibri"/>
              <a:sym typeface="Calibri"/>
            </a:endParaRPr>
          </a:p>
        </p:txBody>
      </p:sp>
      <p:sp>
        <p:nvSpPr>
          <p:cNvPr id="514" name="Google Shape;514;p35"/>
          <p:cNvSpPr txBox="1"/>
          <p:nvPr/>
        </p:nvSpPr>
        <p:spPr>
          <a:xfrm>
            <a:off x="97536" y="80889"/>
            <a:ext cx="12094500" cy="3786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9600">
                <a:solidFill>
                  <a:srgbClr val="00B0F0"/>
                </a:solidFill>
                <a:latin typeface="Arial Black"/>
                <a:ea typeface="Arial Black"/>
                <a:cs typeface="Arial Black"/>
                <a:sym typeface="Arial Black"/>
              </a:rPr>
              <a:t>Conclusion</a:t>
            </a:r>
            <a:endParaRPr/>
          </a:p>
          <a:p>
            <a:pPr indent="0" lvl="0" marL="0" marR="0" rtl="0" algn="l">
              <a:spcBef>
                <a:spcPts val="0"/>
              </a:spcBef>
              <a:spcAft>
                <a:spcPts val="0"/>
              </a:spcAft>
              <a:buNone/>
            </a:pPr>
            <a:r>
              <a:rPr lang="fr-FR" sz="2400">
                <a:solidFill>
                  <a:srgbClr val="00B0F0"/>
                </a:solidFill>
                <a:latin typeface="Arial Black"/>
                <a:ea typeface="Arial Black"/>
                <a:cs typeface="Arial Black"/>
                <a:sym typeface="Arial Black"/>
              </a:rPr>
              <a:t>(coupure de son à la fin du vidéo (min27) on a fait un </a:t>
            </a:r>
            <a:r>
              <a:rPr lang="fr-FR" sz="2400">
                <a:solidFill>
                  <a:srgbClr val="00B0F0"/>
                </a:solidFill>
                <a:latin typeface="Arial Black"/>
                <a:ea typeface="Arial Black"/>
                <a:cs typeface="Arial Black"/>
                <a:sym typeface="Arial Black"/>
              </a:rPr>
              <a:t>remerciement</a:t>
            </a:r>
            <a:r>
              <a:rPr lang="fr-FR" sz="2400">
                <a:solidFill>
                  <a:srgbClr val="00B0F0"/>
                </a:solidFill>
                <a:latin typeface="Arial Black"/>
                <a:ea typeface="Arial Black"/>
                <a:cs typeface="Arial Black"/>
                <a:sym typeface="Arial Black"/>
              </a:rPr>
              <a:t> à Taha Moussa )</a:t>
            </a:r>
            <a:endParaRPr/>
          </a:p>
          <a:p>
            <a:pPr indent="0" lvl="0" marL="0" marR="0" rtl="0" algn="ctr">
              <a:spcBef>
                <a:spcPts val="0"/>
              </a:spcBef>
              <a:spcAft>
                <a:spcPts val="0"/>
              </a:spcAft>
              <a:buNone/>
            </a:pPr>
            <a:r>
              <a:rPr lang="fr-FR" sz="9600">
                <a:solidFill>
                  <a:srgbClr val="00B0F0"/>
                </a:solidFill>
                <a:latin typeface="Arial Black"/>
                <a:ea typeface="Arial Black"/>
                <a:cs typeface="Arial Black"/>
                <a:sym typeface="Arial Black"/>
              </a:rPr>
              <a: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8" name="Shape 518"/>
        <p:cNvGrpSpPr/>
        <p:nvPr/>
      </p:nvGrpSpPr>
      <p:grpSpPr>
        <a:xfrm>
          <a:off x="0" y="0"/>
          <a:ext cx="0" cy="0"/>
          <a:chOff x="0" y="0"/>
          <a:chExt cx="0" cy="0"/>
        </a:xfrm>
      </p:grpSpPr>
      <p:grpSp>
        <p:nvGrpSpPr>
          <p:cNvPr id="519" name="Google Shape;519;p36"/>
          <p:cNvGrpSpPr/>
          <p:nvPr/>
        </p:nvGrpSpPr>
        <p:grpSpPr>
          <a:xfrm>
            <a:off x="11209986" y="5803608"/>
            <a:ext cx="1741669" cy="948886"/>
            <a:chOff x="11209986" y="5803608"/>
            <a:chExt cx="1741669" cy="948886"/>
          </a:xfrm>
        </p:grpSpPr>
        <p:grpSp>
          <p:nvGrpSpPr>
            <p:cNvPr id="520" name="Google Shape;520;p36"/>
            <p:cNvGrpSpPr/>
            <p:nvPr/>
          </p:nvGrpSpPr>
          <p:grpSpPr>
            <a:xfrm>
              <a:off x="11210779" y="5803608"/>
              <a:ext cx="981221" cy="948886"/>
              <a:chOff x="9358533" y="3805994"/>
              <a:chExt cx="1708541" cy="1708541"/>
            </a:xfrm>
          </p:grpSpPr>
          <p:pic>
            <p:nvPicPr>
              <p:cNvPr id="521" name="Google Shape;521;p36"/>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522" name="Google Shape;522;p36"/>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3" name="Google Shape;523;p36"/>
            <p:cNvSpPr txBox="1"/>
            <p:nvPr/>
          </p:nvSpPr>
          <p:spPr>
            <a:xfrm flipH="1">
              <a:off x="11209986" y="5862552"/>
              <a:ext cx="174166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35</a:t>
              </a:r>
              <a:endParaRPr/>
            </a:p>
          </p:txBody>
        </p:sp>
      </p:grpSp>
      <p:sp>
        <p:nvSpPr>
          <p:cNvPr id="524" name="Google Shape;524;p36"/>
          <p:cNvSpPr txBox="1"/>
          <p:nvPr/>
        </p:nvSpPr>
        <p:spPr>
          <a:xfrm>
            <a:off x="97536" y="140208"/>
            <a:ext cx="963777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200">
              <a:solidFill>
                <a:srgbClr val="FFC000"/>
              </a:solidFill>
              <a:latin typeface="Calibri"/>
              <a:ea typeface="Calibri"/>
              <a:cs typeface="Calibri"/>
              <a:sym typeface="Calibri"/>
            </a:endParaRPr>
          </a:p>
          <a:p>
            <a:pPr indent="0" lvl="0" marL="0" marR="0" rtl="0" algn="l">
              <a:spcBef>
                <a:spcPts val="0"/>
              </a:spcBef>
              <a:spcAft>
                <a:spcPts val="0"/>
              </a:spcAft>
              <a:buNone/>
            </a:pPr>
            <a:r>
              <a:t/>
            </a:r>
            <a:endParaRPr sz="1800">
              <a:solidFill>
                <a:srgbClr val="FFC000"/>
              </a:solidFill>
              <a:latin typeface="Calibri"/>
              <a:ea typeface="Calibri"/>
              <a:cs typeface="Calibri"/>
              <a:sym typeface="Calibri"/>
            </a:endParaRPr>
          </a:p>
        </p:txBody>
      </p:sp>
      <p:sp>
        <p:nvSpPr>
          <p:cNvPr id="525" name="Google Shape;525;p36"/>
          <p:cNvSpPr txBox="1"/>
          <p:nvPr/>
        </p:nvSpPr>
        <p:spPr>
          <a:xfrm>
            <a:off x="1097280" y="335854"/>
            <a:ext cx="9637776" cy="60016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fr-FR" sz="9600">
                <a:solidFill>
                  <a:srgbClr val="FFC000"/>
                </a:solidFill>
                <a:latin typeface="Aharoni"/>
                <a:ea typeface="Aharoni"/>
                <a:cs typeface="Aharoni"/>
                <a:sym typeface="Aharoni"/>
              </a:rPr>
              <a:t>Merci pour votre attention </a:t>
            </a:r>
            <a:endParaRPr/>
          </a:p>
          <a:p>
            <a:pPr indent="0" lvl="0" marL="0" marR="0" rtl="0" algn="ctr">
              <a:spcBef>
                <a:spcPts val="0"/>
              </a:spcBef>
              <a:spcAft>
                <a:spcPts val="0"/>
              </a:spcAft>
              <a:buNone/>
            </a:pPr>
            <a:r>
              <a:rPr lang="fr-FR" sz="9600">
                <a:solidFill>
                  <a:srgbClr val="FFC000"/>
                </a:solidFill>
                <a:latin typeface="Aharoni"/>
                <a:ea typeface="Aharoni"/>
                <a:cs typeface="Aharoni"/>
                <a:sym typeface="Aharoni"/>
              </a:rPr>
              <a:t>Et aidek mabrouk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4"/>
          <p:cNvSpPr txBox="1"/>
          <p:nvPr/>
        </p:nvSpPr>
        <p:spPr>
          <a:xfrm>
            <a:off x="1166551" y="107131"/>
            <a:ext cx="5121708" cy="1323439"/>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accent1"/>
              </a:buClr>
              <a:buSzPts val="4000"/>
              <a:buFont typeface="Calibri"/>
              <a:buAutoNum type="romanUcPeriod"/>
            </a:pPr>
            <a:r>
              <a:rPr b="1" i="0" lang="fr-FR" sz="4000">
                <a:solidFill>
                  <a:schemeClr val="accent1"/>
                </a:solidFill>
                <a:latin typeface="Arial Black"/>
                <a:ea typeface="Arial Black"/>
                <a:cs typeface="Arial Black"/>
                <a:sym typeface="Arial Black"/>
              </a:rPr>
              <a:t>Introduction</a:t>
            </a:r>
            <a:endParaRPr/>
          </a:p>
          <a:p>
            <a:pPr indent="-488950" lvl="0" marL="742950" marR="0" rtl="0" algn="l">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p:txBody>
      </p:sp>
      <p:grpSp>
        <p:nvGrpSpPr>
          <p:cNvPr id="125" name="Google Shape;125;p4"/>
          <p:cNvGrpSpPr/>
          <p:nvPr/>
        </p:nvGrpSpPr>
        <p:grpSpPr>
          <a:xfrm>
            <a:off x="11210779" y="5803608"/>
            <a:ext cx="981221" cy="948886"/>
            <a:chOff x="11210779" y="5803608"/>
            <a:chExt cx="981221" cy="948886"/>
          </a:xfrm>
        </p:grpSpPr>
        <p:grpSp>
          <p:nvGrpSpPr>
            <p:cNvPr id="126" name="Google Shape;126;p4"/>
            <p:cNvGrpSpPr/>
            <p:nvPr/>
          </p:nvGrpSpPr>
          <p:grpSpPr>
            <a:xfrm>
              <a:off x="11210779" y="5803608"/>
              <a:ext cx="981221" cy="948886"/>
              <a:chOff x="9358533" y="3805994"/>
              <a:chExt cx="1708541" cy="1708541"/>
            </a:xfrm>
          </p:grpSpPr>
          <p:pic>
            <p:nvPicPr>
              <p:cNvPr id="127" name="Google Shape;127;p4"/>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28" name="Google Shape;128;p4"/>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 name="Google Shape;129;p4"/>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3</a:t>
              </a:r>
              <a:endParaRPr/>
            </a:p>
          </p:txBody>
        </p:sp>
      </p:grpSp>
      <p:sp>
        <p:nvSpPr>
          <p:cNvPr id="130" name="Google Shape;130;p4"/>
          <p:cNvSpPr txBox="1"/>
          <p:nvPr/>
        </p:nvSpPr>
        <p:spPr>
          <a:xfrm>
            <a:off x="636383" y="1010736"/>
            <a:ext cx="10389066" cy="489364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400"/>
              <a:buFont typeface="Arial"/>
              <a:buChar char="•"/>
            </a:pPr>
            <a:r>
              <a:rPr lang="fr-FR" sz="2400">
                <a:solidFill>
                  <a:schemeClr val="lt1"/>
                </a:solidFill>
                <a:latin typeface="Calibri"/>
                <a:ea typeface="Calibri"/>
                <a:cs typeface="Calibri"/>
                <a:sym typeface="Calibri"/>
              </a:rPr>
              <a:t> </a:t>
            </a:r>
            <a:r>
              <a:rPr b="1" i="1" lang="fr-FR" sz="2400" u="sng">
                <a:solidFill>
                  <a:srgbClr val="F4B081"/>
                </a:solidFill>
                <a:latin typeface="Arial Black"/>
                <a:ea typeface="Arial Black"/>
                <a:cs typeface="Arial Black"/>
                <a:sym typeface="Arial Black"/>
              </a:rPr>
              <a:t>Heni Belgacem : </a:t>
            </a:r>
            <a:r>
              <a:rPr lang="fr-FR" sz="2400">
                <a:solidFill>
                  <a:schemeClr val="lt1"/>
                </a:solidFill>
                <a:latin typeface="Arial"/>
                <a:ea typeface="Arial"/>
                <a:cs typeface="Arial"/>
                <a:sym typeface="Arial"/>
              </a:rPr>
              <a:t>s’est intéressé à une analyse détaillée du cahier des charges et une préparation de la base de données et des diagrammes ER .</a:t>
            </a:r>
            <a:endParaRPr/>
          </a:p>
          <a:p>
            <a:pPr indent="-342900" lvl="0" marL="342900" marR="0" rtl="0" algn="just">
              <a:spcBef>
                <a:spcPts val="0"/>
              </a:spcBef>
              <a:spcAft>
                <a:spcPts val="0"/>
              </a:spcAft>
              <a:buClr>
                <a:schemeClr val="lt1"/>
              </a:buClr>
              <a:buSzPts val="2400"/>
              <a:buFont typeface="Arial"/>
              <a:buChar char="•"/>
            </a:pPr>
            <a:r>
              <a:rPr lang="fr-FR" sz="2400">
                <a:solidFill>
                  <a:schemeClr val="lt1"/>
                </a:solidFill>
                <a:latin typeface="Calibri"/>
                <a:ea typeface="Calibri"/>
                <a:cs typeface="Calibri"/>
                <a:sym typeface="Calibri"/>
              </a:rPr>
              <a:t> </a:t>
            </a:r>
            <a:r>
              <a:rPr b="1" i="1" lang="fr-FR" sz="2400" u="sng">
                <a:solidFill>
                  <a:srgbClr val="F4B081"/>
                </a:solidFill>
                <a:latin typeface="Arial Black"/>
                <a:ea typeface="Arial Black"/>
                <a:cs typeface="Arial Black"/>
                <a:sym typeface="Arial Black"/>
              </a:rPr>
              <a:t>Hamdi Barkous </a:t>
            </a:r>
            <a:r>
              <a:rPr lang="fr-FR" sz="2400">
                <a:solidFill>
                  <a:srgbClr val="F4B081"/>
                </a:solidFill>
                <a:latin typeface="Arial Black"/>
                <a:ea typeface="Arial Black"/>
                <a:cs typeface="Arial Black"/>
                <a:sym typeface="Arial Black"/>
              </a:rPr>
              <a:t>: </a:t>
            </a:r>
            <a:r>
              <a:rPr lang="fr-FR" sz="2400">
                <a:solidFill>
                  <a:schemeClr val="lt1"/>
                </a:solidFill>
                <a:latin typeface="Arial"/>
                <a:ea typeface="Arial"/>
                <a:cs typeface="Arial"/>
                <a:sym typeface="Arial"/>
              </a:rPr>
              <a:t>s’est intéressé à la gestion de l’espace des chercheurs qui comprend  la saisie des tutoriels </a:t>
            </a:r>
            <a:endParaRPr/>
          </a:p>
          <a:p>
            <a:pPr indent="-342900" lvl="0" marL="342900" marR="0" rtl="0" algn="just">
              <a:spcBef>
                <a:spcPts val="0"/>
              </a:spcBef>
              <a:spcAft>
                <a:spcPts val="0"/>
              </a:spcAft>
              <a:buClr>
                <a:srgbClr val="F4B081"/>
              </a:buClr>
              <a:buSzPts val="2400"/>
              <a:buFont typeface="Arial"/>
              <a:buChar char="•"/>
            </a:pPr>
            <a:r>
              <a:rPr b="1" i="1" lang="fr-FR" sz="2400" u="sng">
                <a:solidFill>
                  <a:srgbClr val="F4B081"/>
                </a:solidFill>
                <a:latin typeface="Arial Black"/>
                <a:ea typeface="Arial Black"/>
                <a:cs typeface="Arial Black"/>
                <a:sym typeface="Arial Black"/>
              </a:rPr>
              <a:t>Ghanem Bahrini : </a:t>
            </a:r>
            <a:r>
              <a:rPr lang="fr-FR" sz="2400">
                <a:solidFill>
                  <a:schemeClr val="lt1"/>
                </a:solidFill>
                <a:latin typeface="Arial"/>
                <a:ea typeface="Arial"/>
                <a:cs typeface="Arial"/>
                <a:sym typeface="Arial"/>
              </a:rPr>
              <a:t>s’est intéressé au développement des espaces d’inscription des participants et l’inscription aux tutoriels.</a:t>
            </a:r>
            <a:endParaRPr/>
          </a:p>
          <a:p>
            <a:pPr indent="-342900" lvl="0" marL="342900" marR="0" rtl="0" algn="just">
              <a:spcBef>
                <a:spcPts val="0"/>
              </a:spcBef>
              <a:spcAft>
                <a:spcPts val="0"/>
              </a:spcAft>
              <a:buClr>
                <a:schemeClr val="lt1"/>
              </a:buClr>
              <a:buSzPts val="2400"/>
              <a:buFont typeface="Arial"/>
              <a:buChar char="•"/>
            </a:pPr>
            <a:r>
              <a:rPr lang="fr-FR" sz="2400">
                <a:solidFill>
                  <a:schemeClr val="lt1"/>
                </a:solidFill>
                <a:latin typeface="Calibri"/>
                <a:ea typeface="Calibri"/>
                <a:cs typeface="Calibri"/>
                <a:sym typeface="Calibri"/>
              </a:rPr>
              <a:t>  </a:t>
            </a:r>
            <a:r>
              <a:rPr b="1" i="1" lang="fr-FR" sz="2400" u="sng">
                <a:solidFill>
                  <a:srgbClr val="F4B081"/>
                </a:solidFill>
                <a:latin typeface="Arial Black"/>
                <a:ea typeface="Arial Black"/>
                <a:cs typeface="Arial Black"/>
                <a:sym typeface="Arial Black"/>
              </a:rPr>
              <a:t>Mohamed yassine Allagui : </a:t>
            </a:r>
            <a:r>
              <a:rPr lang="fr-FR" sz="2400">
                <a:solidFill>
                  <a:schemeClr val="lt1"/>
                </a:solidFill>
                <a:latin typeface="Arial"/>
                <a:ea typeface="Arial"/>
                <a:cs typeface="Arial"/>
                <a:sym typeface="Arial"/>
              </a:rPr>
              <a:t>s’est intéressé à l’espace du programme</a:t>
            </a:r>
            <a:endParaRPr/>
          </a:p>
          <a:p>
            <a:pPr indent="-342900" lvl="0" marL="342900" marR="0" rtl="0" algn="just">
              <a:spcBef>
                <a:spcPts val="0"/>
              </a:spcBef>
              <a:spcAft>
                <a:spcPts val="0"/>
              </a:spcAft>
              <a:buClr>
                <a:srgbClr val="F4B081"/>
              </a:buClr>
              <a:buSzPts val="2400"/>
              <a:buFont typeface="Arial"/>
              <a:buChar char="•"/>
            </a:pPr>
            <a:r>
              <a:rPr b="1" i="1" lang="fr-FR" sz="2400" u="sng">
                <a:solidFill>
                  <a:srgbClr val="F4B081"/>
                </a:solidFill>
                <a:latin typeface="Arial Black"/>
                <a:ea typeface="Arial Black"/>
                <a:cs typeface="Arial Black"/>
                <a:sym typeface="Arial Black"/>
              </a:rPr>
              <a:t>Taha Moussa </a:t>
            </a:r>
            <a:r>
              <a:rPr i="1" lang="fr-FR" sz="2400">
                <a:solidFill>
                  <a:schemeClr val="lt1"/>
                </a:solidFill>
                <a:latin typeface="Calibri"/>
                <a:ea typeface="Calibri"/>
                <a:cs typeface="Calibri"/>
                <a:sym typeface="Calibri"/>
              </a:rPr>
              <a:t>: </a:t>
            </a:r>
            <a:r>
              <a:rPr i="1" lang="fr-FR" sz="2400">
                <a:solidFill>
                  <a:schemeClr val="lt1"/>
                </a:solidFill>
                <a:latin typeface="Arial"/>
                <a:ea typeface="Arial"/>
                <a:cs typeface="Arial"/>
                <a:sym typeface="Arial"/>
              </a:rPr>
              <a:t>s’est intéressé au regroupement des codes des pages d'accueil (organisation du travail) , évaluation des articles , implémente le designer de l'application et  connexion au base de donne  afin de au d’obtenir une application fonctionnelle dans cette forme</a:t>
            </a:r>
            <a:endParaRPr sz="24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5"/>
          <p:cNvSpPr txBox="1"/>
          <p:nvPr/>
        </p:nvSpPr>
        <p:spPr>
          <a:xfrm>
            <a:off x="1180618" y="568085"/>
            <a:ext cx="5121708" cy="707886"/>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accent1"/>
              </a:buClr>
              <a:buSzPts val="4000"/>
              <a:buFont typeface="Calibri"/>
              <a:buAutoNum type="romanUcPeriod"/>
            </a:pPr>
            <a:r>
              <a:rPr b="1" i="0" lang="fr-FR" sz="4000">
                <a:solidFill>
                  <a:schemeClr val="accent1"/>
                </a:solidFill>
                <a:latin typeface="Arial Black"/>
                <a:ea typeface="Arial Black"/>
                <a:cs typeface="Arial Black"/>
                <a:sym typeface="Arial Black"/>
              </a:rPr>
              <a:t>Introduction</a:t>
            </a:r>
            <a:endParaRPr/>
          </a:p>
        </p:txBody>
      </p:sp>
      <p:grpSp>
        <p:nvGrpSpPr>
          <p:cNvPr id="136" name="Google Shape;136;p5"/>
          <p:cNvGrpSpPr/>
          <p:nvPr/>
        </p:nvGrpSpPr>
        <p:grpSpPr>
          <a:xfrm>
            <a:off x="11210779" y="5803608"/>
            <a:ext cx="981221" cy="948886"/>
            <a:chOff x="11210779" y="5803608"/>
            <a:chExt cx="981221" cy="948886"/>
          </a:xfrm>
        </p:grpSpPr>
        <p:grpSp>
          <p:nvGrpSpPr>
            <p:cNvPr id="137" name="Google Shape;137;p5"/>
            <p:cNvGrpSpPr/>
            <p:nvPr/>
          </p:nvGrpSpPr>
          <p:grpSpPr>
            <a:xfrm>
              <a:off x="11210779" y="5803608"/>
              <a:ext cx="981221" cy="948886"/>
              <a:chOff x="9358533" y="3805994"/>
              <a:chExt cx="1708541" cy="1708541"/>
            </a:xfrm>
          </p:grpSpPr>
          <p:pic>
            <p:nvPicPr>
              <p:cNvPr id="138" name="Google Shape;138;p5"/>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39" name="Google Shape;139;p5"/>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 name="Google Shape;140;p5"/>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4</a:t>
              </a:r>
              <a:endParaRPr/>
            </a:p>
          </p:txBody>
        </p:sp>
      </p:grpSp>
      <p:pic>
        <p:nvPicPr>
          <p:cNvPr descr="Une image contenant texte, clipart&#10;&#10;Description générée automatiquement" id="141" name="Google Shape;141;p5"/>
          <p:cNvPicPr preferRelativeResize="0"/>
          <p:nvPr/>
        </p:nvPicPr>
        <p:blipFill rotWithShape="1">
          <a:blip r:embed="rId5">
            <a:alphaModFix/>
          </a:blip>
          <a:srcRect b="0" l="0" r="0" t="0"/>
          <a:stretch/>
        </p:blipFill>
        <p:spPr>
          <a:xfrm>
            <a:off x="5978770" y="2089729"/>
            <a:ext cx="4653466" cy="3167794"/>
          </a:xfrm>
          <a:prstGeom prst="rect">
            <a:avLst/>
          </a:prstGeom>
          <a:noFill/>
          <a:ln cap="flat" cmpd="sng" w="28575">
            <a:solidFill>
              <a:srgbClr val="FFC000"/>
            </a:solidFill>
            <a:prstDash val="solid"/>
            <a:round/>
            <a:headEnd len="sm" w="sm" type="none"/>
            <a:tailEnd len="sm" w="sm" type="none"/>
          </a:ln>
        </p:spPr>
      </p:pic>
      <p:pic>
        <p:nvPicPr>
          <p:cNvPr id="142" name="Google Shape;142;p5"/>
          <p:cNvPicPr preferRelativeResize="0"/>
          <p:nvPr/>
        </p:nvPicPr>
        <p:blipFill rotWithShape="1">
          <a:blip r:embed="rId6">
            <a:alphaModFix/>
          </a:blip>
          <a:srcRect b="0" l="0" r="0" t="0"/>
          <a:stretch/>
        </p:blipFill>
        <p:spPr>
          <a:xfrm>
            <a:off x="1180618" y="2138502"/>
            <a:ext cx="4443167" cy="3119021"/>
          </a:xfrm>
          <a:prstGeom prst="rect">
            <a:avLst/>
          </a:prstGeom>
          <a:noFill/>
          <a:ln cap="flat" cmpd="sng" w="28575">
            <a:solidFill>
              <a:srgbClr val="FFC000"/>
            </a:solidFill>
            <a:prstDash val="solid"/>
            <a:round/>
            <a:headEnd len="sm" w="sm" type="none"/>
            <a:tailEnd len="sm" w="sm" type="none"/>
          </a:ln>
        </p:spPr>
      </p:pic>
      <p:sp>
        <p:nvSpPr>
          <p:cNvPr id="143" name="Google Shape;143;p5"/>
          <p:cNvSpPr txBox="1"/>
          <p:nvPr/>
        </p:nvSpPr>
        <p:spPr>
          <a:xfrm>
            <a:off x="1432875" y="1275971"/>
            <a:ext cx="8217562" cy="461665"/>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FFC000"/>
              </a:buClr>
              <a:buSzPts val="2400"/>
              <a:buFont typeface="Calibri"/>
              <a:buAutoNum type="arabicPeriod"/>
            </a:pPr>
            <a:r>
              <a:rPr b="1" lang="fr-FR" sz="2400">
                <a:solidFill>
                  <a:srgbClr val="FFC000"/>
                </a:solidFill>
                <a:latin typeface="Arial Black"/>
                <a:ea typeface="Arial Black"/>
                <a:cs typeface="Arial Black"/>
                <a:sym typeface="Arial Black"/>
              </a:rPr>
              <a:t>Outils et environnement de développement :</a:t>
            </a:r>
            <a:endParaRPr b="1" sz="2400">
              <a:solidFill>
                <a:srgbClr val="FFC000"/>
              </a:solidFill>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6"/>
          <p:cNvSpPr txBox="1"/>
          <p:nvPr/>
        </p:nvSpPr>
        <p:spPr>
          <a:xfrm>
            <a:off x="1180618" y="568085"/>
            <a:ext cx="5121708" cy="707886"/>
          </a:xfrm>
          <a:prstGeom prst="rect">
            <a:avLst/>
          </a:prstGeom>
          <a:noFill/>
          <a:ln>
            <a:noFill/>
          </a:ln>
        </p:spPr>
        <p:txBody>
          <a:bodyPr anchorCtr="0" anchor="t" bIns="45700" lIns="91425" spcFirstLastPara="1" rIns="91425" wrap="square" tIns="45700">
            <a:spAutoFit/>
          </a:bodyPr>
          <a:lstStyle/>
          <a:p>
            <a:pPr indent="-857250" lvl="0" marL="857250" marR="0" rtl="0" algn="l">
              <a:spcBef>
                <a:spcPts val="0"/>
              </a:spcBef>
              <a:spcAft>
                <a:spcPts val="0"/>
              </a:spcAft>
              <a:buClr>
                <a:schemeClr val="accent1"/>
              </a:buClr>
              <a:buSzPts val="4000"/>
              <a:buFont typeface="Calibri"/>
              <a:buAutoNum type="romanUcPeriod"/>
            </a:pPr>
            <a:r>
              <a:rPr b="1" i="0" lang="fr-FR" sz="4000">
                <a:solidFill>
                  <a:schemeClr val="accent1"/>
                </a:solidFill>
                <a:latin typeface="Arial Black"/>
                <a:ea typeface="Arial Black"/>
                <a:cs typeface="Arial Black"/>
                <a:sym typeface="Arial Black"/>
              </a:rPr>
              <a:t>Introduction</a:t>
            </a:r>
            <a:endParaRPr/>
          </a:p>
        </p:txBody>
      </p:sp>
      <p:grpSp>
        <p:nvGrpSpPr>
          <p:cNvPr id="149" name="Google Shape;149;p6"/>
          <p:cNvGrpSpPr/>
          <p:nvPr/>
        </p:nvGrpSpPr>
        <p:grpSpPr>
          <a:xfrm>
            <a:off x="11210779" y="5803608"/>
            <a:ext cx="981221" cy="1628604"/>
            <a:chOff x="11210779" y="5803608"/>
            <a:chExt cx="981221" cy="1628604"/>
          </a:xfrm>
        </p:grpSpPr>
        <p:grpSp>
          <p:nvGrpSpPr>
            <p:cNvPr id="150" name="Google Shape;150;p6"/>
            <p:cNvGrpSpPr/>
            <p:nvPr/>
          </p:nvGrpSpPr>
          <p:grpSpPr>
            <a:xfrm>
              <a:off x="11210779" y="5803608"/>
              <a:ext cx="981221" cy="948886"/>
              <a:chOff x="9358533" y="3805994"/>
              <a:chExt cx="1708541" cy="1708541"/>
            </a:xfrm>
          </p:grpSpPr>
          <p:pic>
            <p:nvPicPr>
              <p:cNvPr id="151" name="Google Shape;151;p6"/>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52" name="Google Shape;152;p6"/>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 name="Google Shape;153;p6"/>
            <p:cNvSpPr txBox="1"/>
            <p:nvPr/>
          </p:nvSpPr>
          <p:spPr>
            <a:xfrm flipH="1">
              <a:off x="11439761" y="5862552"/>
              <a:ext cx="52050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5</a:t>
              </a:r>
              <a:endParaRPr/>
            </a:p>
            <a:p>
              <a:pPr indent="0" lvl="0" marL="0" marR="0" rtl="0" algn="l">
                <a:spcBef>
                  <a:spcPts val="0"/>
                </a:spcBef>
                <a:spcAft>
                  <a:spcPts val="0"/>
                </a:spcAft>
                <a:buNone/>
              </a:pPr>
              <a:r>
                <a:t/>
              </a:r>
              <a:endParaRPr sz="4800">
                <a:solidFill>
                  <a:schemeClr val="lt1"/>
                </a:solidFill>
                <a:latin typeface="Arial Black"/>
                <a:ea typeface="Arial Black"/>
                <a:cs typeface="Arial Black"/>
                <a:sym typeface="Arial Black"/>
              </a:endParaRPr>
            </a:p>
          </p:txBody>
        </p:sp>
      </p:grpSp>
      <p:sp>
        <p:nvSpPr>
          <p:cNvPr id="154" name="Google Shape;154;p6"/>
          <p:cNvSpPr txBox="1"/>
          <p:nvPr/>
        </p:nvSpPr>
        <p:spPr>
          <a:xfrm>
            <a:off x="1432874" y="1275971"/>
            <a:ext cx="916009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2400">
                <a:solidFill>
                  <a:srgbClr val="FFC000"/>
                </a:solidFill>
                <a:latin typeface="Arial Black"/>
                <a:ea typeface="Arial Black"/>
                <a:cs typeface="Arial Black"/>
                <a:sym typeface="Arial Black"/>
              </a:rPr>
              <a:t>2. les différentes fonctionnalités de l’application</a:t>
            </a:r>
            <a:endParaRPr b="1" sz="2400">
              <a:solidFill>
                <a:srgbClr val="FFC000"/>
              </a:solidFill>
              <a:latin typeface="Arial Black"/>
              <a:ea typeface="Arial Black"/>
              <a:cs typeface="Arial Black"/>
              <a:sym typeface="Arial Black"/>
            </a:endParaRPr>
          </a:p>
        </p:txBody>
      </p:sp>
      <p:pic>
        <p:nvPicPr>
          <p:cNvPr id="155" name="Google Shape;155;p6"/>
          <p:cNvPicPr preferRelativeResize="0"/>
          <p:nvPr/>
        </p:nvPicPr>
        <p:blipFill rotWithShape="1">
          <a:blip r:embed="rId5">
            <a:alphaModFix/>
          </a:blip>
          <a:srcRect b="0" l="0" r="0" t="0"/>
          <a:stretch/>
        </p:blipFill>
        <p:spPr>
          <a:xfrm>
            <a:off x="1180618" y="2383966"/>
            <a:ext cx="9631926" cy="3686895"/>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7"/>
          <p:cNvSpPr txBox="1"/>
          <p:nvPr/>
        </p:nvSpPr>
        <p:spPr>
          <a:xfrm>
            <a:off x="868101" y="371315"/>
            <a:ext cx="4477622"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4000">
                <a:solidFill>
                  <a:schemeClr val="accent1"/>
                </a:solidFill>
                <a:latin typeface="Arial Black"/>
                <a:ea typeface="Arial Black"/>
                <a:cs typeface="Arial Black"/>
                <a:sym typeface="Arial Black"/>
              </a:rPr>
              <a:t>II. Conception</a:t>
            </a:r>
            <a:endParaRPr/>
          </a:p>
          <a:p>
            <a:pPr indent="-488950" lvl="0" marL="742950" marR="0" rtl="0" algn="l">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p:txBody>
      </p:sp>
      <p:sp>
        <p:nvSpPr>
          <p:cNvPr id="161" name="Google Shape;161;p7"/>
          <p:cNvSpPr txBox="1"/>
          <p:nvPr>
            <p:ph idx="1" type="subTitle"/>
          </p:nvPr>
        </p:nvSpPr>
        <p:spPr>
          <a:xfrm>
            <a:off x="290945" y="1223889"/>
            <a:ext cx="11499273" cy="451572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7CAAC"/>
              </a:buClr>
              <a:buSzPts val="3200"/>
              <a:buNone/>
            </a:pPr>
            <a:r>
              <a:rPr b="1" lang="fr-FR" sz="3200">
                <a:solidFill>
                  <a:srgbClr val="F7CAAC"/>
                </a:solidFill>
                <a:latin typeface="Arial Black"/>
                <a:ea typeface="Arial Black"/>
                <a:cs typeface="Arial Black"/>
                <a:sym typeface="Arial Black"/>
              </a:rPr>
              <a:t>Modèle conceptuel de données :</a:t>
            </a:r>
            <a:endParaRPr/>
          </a:p>
          <a:p>
            <a:pPr indent="0" lvl="0" marL="0" rtl="0" algn="l">
              <a:lnSpc>
                <a:spcPct val="90000"/>
              </a:lnSpc>
              <a:spcBef>
                <a:spcPts val="1000"/>
              </a:spcBef>
              <a:spcAft>
                <a:spcPts val="0"/>
              </a:spcAft>
              <a:buClr>
                <a:srgbClr val="FEE599"/>
              </a:buClr>
              <a:buSzPts val="2600"/>
              <a:buNone/>
            </a:pPr>
            <a:r>
              <a:rPr b="1" lang="fr-FR" sz="2600">
                <a:solidFill>
                  <a:srgbClr val="FEE599"/>
                </a:solidFill>
                <a:latin typeface="Arial Black"/>
                <a:ea typeface="Arial Black"/>
                <a:cs typeface="Arial Black"/>
                <a:sym typeface="Arial Black"/>
              </a:rPr>
              <a:t>     a. Définition</a:t>
            </a:r>
            <a:endParaRPr/>
          </a:p>
          <a:p>
            <a:pPr indent="-342900" lvl="0" marL="342900" rtl="0" algn="just">
              <a:lnSpc>
                <a:spcPct val="90000"/>
              </a:lnSpc>
              <a:spcBef>
                <a:spcPts val="1000"/>
              </a:spcBef>
              <a:spcAft>
                <a:spcPts val="0"/>
              </a:spcAft>
              <a:buClr>
                <a:schemeClr val="lt1"/>
              </a:buClr>
              <a:buSzPts val="2400"/>
              <a:buFont typeface="Arial"/>
              <a:buChar char="•"/>
            </a:pPr>
            <a:r>
              <a:rPr b="1" lang="fr-FR" sz="2400" cap="none">
                <a:solidFill>
                  <a:schemeClr val="lt1"/>
                </a:solidFill>
                <a:latin typeface="Arial"/>
                <a:ea typeface="Arial"/>
                <a:cs typeface="Arial"/>
                <a:sym typeface="Arial"/>
              </a:rPr>
              <a:t>Le modèle conceptuel des données (MCD) est la représentation conceptuelle de données sous forme d’entités et d’associations. Il donne une représentation stable des données manipulées par l’organisme ainsi que les relations entre ces données.</a:t>
            </a:r>
            <a:endParaRPr sz="2400">
              <a:solidFill>
                <a:schemeClr val="lt1"/>
              </a:solidFill>
              <a:latin typeface="Arial"/>
              <a:ea typeface="Arial"/>
              <a:cs typeface="Arial"/>
              <a:sym typeface="Arial"/>
            </a:endParaRPr>
          </a:p>
          <a:p>
            <a:pPr indent="0" lvl="0" marL="0" rtl="0" algn="l">
              <a:lnSpc>
                <a:spcPct val="90000"/>
              </a:lnSpc>
              <a:spcBef>
                <a:spcPts val="1000"/>
              </a:spcBef>
              <a:spcAft>
                <a:spcPts val="0"/>
              </a:spcAft>
              <a:buClr>
                <a:srgbClr val="FEE599"/>
              </a:buClr>
              <a:buSzPts val="2600"/>
              <a:buNone/>
            </a:pPr>
            <a:r>
              <a:rPr b="1" lang="fr-FR" sz="2600">
                <a:solidFill>
                  <a:srgbClr val="FEE599"/>
                </a:solidFill>
                <a:latin typeface="Arial Black"/>
                <a:ea typeface="Arial Black"/>
                <a:cs typeface="Arial Black"/>
                <a:sym typeface="Arial Black"/>
              </a:rPr>
              <a:t>    b. Schéma du MCD</a:t>
            </a:r>
            <a:endParaRPr/>
          </a:p>
          <a:p>
            <a:pPr indent="0" lvl="0" marL="0" rtl="0" algn="just">
              <a:lnSpc>
                <a:spcPct val="90000"/>
              </a:lnSpc>
              <a:spcBef>
                <a:spcPts val="1000"/>
              </a:spcBef>
              <a:spcAft>
                <a:spcPts val="0"/>
              </a:spcAft>
              <a:buClr>
                <a:srgbClr val="F2F2F2"/>
              </a:buClr>
              <a:buSzPts val="2400"/>
              <a:buNone/>
            </a:pPr>
            <a:r>
              <a:rPr b="1" lang="fr-FR" sz="2400" cap="none">
                <a:solidFill>
                  <a:srgbClr val="F2F2F2"/>
                </a:solidFill>
                <a:latin typeface="Arial"/>
                <a:ea typeface="Arial"/>
                <a:cs typeface="Arial"/>
                <a:sym typeface="Arial"/>
              </a:rPr>
              <a:t>La figure suivante présente le schéma du modèle conceptuel des données de notre application :</a:t>
            </a:r>
            <a:endParaRPr/>
          </a:p>
          <a:p>
            <a:pPr indent="0" lvl="0" marL="0" rtl="0" algn="l">
              <a:lnSpc>
                <a:spcPct val="90000"/>
              </a:lnSpc>
              <a:spcBef>
                <a:spcPts val="1000"/>
              </a:spcBef>
              <a:spcAft>
                <a:spcPts val="0"/>
              </a:spcAft>
              <a:buClr>
                <a:schemeClr val="dk1"/>
              </a:buClr>
              <a:buSzPts val="2400"/>
              <a:buNone/>
            </a:pPr>
            <a:r>
              <a:t/>
            </a:r>
            <a:endParaRPr>
              <a:solidFill>
                <a:srgbClr val="595959"/>
              </a:solidFill>
            </a:endParaRPr>
          </a:p>
        </p:txBody>
      </p:sp>
      <p:grpSp>
        <p:nvGrpSpPr>
          <p:cNvPr id="162" name="Google Shape;162;p7"/>
          <p:cNvGrpSpPr/>
          <p:nvPr/>
        </p:nvGrpSpPr>
        <p:grpSpPr>
          <a:xfrm>
            <a:off x="11210779" y="5803608"/>
            <a:ext cx="981221" cy="948886"/>
            <a:chOff x="11210779" y="5803608"/>
            <a:chExt cx="981221" cy="948886"/>
          </a:xfrm>
        </p:grpSpPr>
        <p:grpSp>
          <p:nvGrpSpPr>
            <p:cNvPr id="163" name="Google Shape;163;p7"/>
            <p:cNvGrpSpPr/>
            <p:nvPr/>
          </p:nvGrpSpPr>
          <p:grpSpPr>
            <a:xfrm>
              <a:off x="11210779" y="5803608"/>
              <a:ext cx="981221" cy="948886"/>
              <a:chOff x="9358533" y="3805994"/>
              <a:chExt cx="1708541" cy="1708541"/>
            </a:xfrm>
          </p:grpSpPr>
          <p:pic>
            <p:nvPicPr>
              <p:cNvPr id="164" name="Google Shape;164;p7"/>
              <p:cNvPicPr preferRelativeResize="0"/>
              <p:nvPr/>
            </p:nvPicPr>
            <p:blipFill rotWithShape="1">
              <a:blip r:embed="rId4">
                <a:alphaModFix/>
              </a:blip>
              <a:srcRect b="0" l="0" r="0" t="0"/>
              <a:stretch/>
            </p:blipFill>
            <p:spPr>
              <a:xfrm>
                <a:off x="9358533" y="3805994"/>
                <a:ext cx="1708541" cy="1708541"/>
              </a:xfrm>
              <a:prstGeom prst="rect">
                <a:avLst/>
              </a:prstGeom>
              <a:noFill/>
              <a:ln>
                <a:noFill/>
              </a:ln>
            </p:spPr>
          </p:pic>
          <p:sp>
            <p:nvSpPr>
              <p:cNvPr id="165" name="Google Shape;165;p7"/>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 name="Google Shape;166;p7"/>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6</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pic>
        <p:nvPicPr>
          <p:cNvPr id="171" name="Google Shape;171;p8"/>
          <p:cNvPicPr preferRelativeResize="0"/>
          <p:nvPr/>
        </p:nvPicPr>
        <p:blipFill rotWithShape="1">
          <a:blip r:embed="rId4">
            <a:alphaModFix/>
          </a:blip>
          <a:srcRect b="0" l="0" r="0" t="0"/>
          <a:stretch/>
        </p:blipFill>
        <p:spPr>
          <a:xfrm>
            <a:off x="862940" y="418087"/>
            <a:ext cx="10466121" cy="6021826"/>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172" name="Google Shape;172;p8"/>
          <p:cNvGrpSpPr/>
          <p:nvPr/>
        </p:nvGrpSpPr>
        <p:grpSpPr>
          <a:xfrm>
            <a:off x="11210779" y="5803608"/>
            <a:ext cx="981221" cy="948886"/>
            <a:chOff x="11210779" y="5803608"/>
            <a:chExt cx="981221" cy="948886"/>
          </a:xfrm>
        </p:grpSpPr>
        <p:grpSp>
          <p:nvGrpSpPr>
            <p:cNvPr id="173" name="Google Shape;173;p8"/>
            <p:cNvGrpSpPr/>
            <p:nvPr/>
          </p:nvGrpSpPr>
          <p:grpSpPr>
            <a:xfrm>
              <a:off x="11210779" y="5803608"/>
              <a:ext cx="981221" cy="948886"/>
              <a:chOff x="9358533" y="3805994"/>
              <a:chExt cx="1708541" cy="1708541"/>
            </a:xfrm>
          </p:grpSpPr>
          <p:pic>
            <p:nvPicPr>
              <p:cNvPr id="174" name="Google Shape;174;p8"/>
              <p:cNvPicPr preferRelativeResize="0"/>
              <p:nvPr/>
            </p:nvPicPr>
            <p:blipFill rotWithShape="1">
              <a:blip r:embed="rId5">
                <a:alphaModFix/>
              </a:blip>
              <a:srcRect b="0" l="0" r="0" t="0"/>
              <a:stretch/>
            </p:blipFill>
            <p:spPr>
              <a:xfrm>
                <a:off x="9358533" y="3805994"/>
                <a:ext cx="1708541" cy="1708541"/>
              </a:xfrm>
              <a:prstGeom prst="rect">
                <a:avLst/>
              </a:prstGeom>
              <a:noFill/>
              <a:ln>
                <a:noFill/>
              </a:ln>
            </p:spPr>
          </p:pic>
          <p:sp>
            <p:nvSpPr>
              <p:cNvPr id="175" name="Google Shape;175;p8"/>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 name="Google Shape;176;p8"/>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7</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9"/>
          <p:cNvSpPr txBox="1"/>
          <p:nvPr/>
        </p:nvSpPr>
        <p:spPr>
          <a:xfrm>
            <a:off x="416688" y="555585"/>
            <a:ext cx="676829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fr-FR" sz="3600">
                <a:solidFill>
                  <a:schemeClr val="accent1"/>
                </a:solidFill>
                <a:latin typeface="Arial Black"/>
                <a:ea typeface="Arial Black"/>
                <a:cs typeface="Arial Black"/>
                <a:sym typeface="Arial Black"/>
              </a:rPr>
              <a:t>III. Réalisation et Tests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9"/>
          <p:cNvSpPr txBox="1"/>
          <p:nvPr/>
        </p:nvSpPr>
        <p:spPr>
          <a:xfrm>
            <a:off x="753801" y="1215134"/>
            <a:ext cx="6431184" cy="523220"/>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rgbClr val="F7CAAC"/>
              </a:buClr>
              <a:buSzPts val="2800"/>
              <a:buFont typeface="Arial"/>
              <a:buChar char="•"/>
            </a:pPr>
            <a:r>
              <a:rPr b="1" lang="fr-FR" sz="2800">
                <a:solidFill>
                  <a:srgbClr val="F7CAAC"/>
                </a:solidFill>
                <a:latin typeface="Arial Black"/>
                <a:ea typeface="Arial Black"/>
                <a:cs typeface="Arial Black"/>
                <a:sym typeface="Arial Black"/>
              </a:rPr>
              <a:t>Gestion de la page d’accueil</a:t>
            </a:r>
            <a:endParaRPr b="1" sz="2800">
              <a:solidFill>
                <a:srgbClr val="F7CAAC"/>
              </a:solidFill>
              <a:latin typeface="Arial Black"/>
              <a:ea typeface="Arial Black"/>
              <a:cs typeface="Arial Black"/>
              <a:sym typeface="Arial Black"/>
            </a:endParaRPr>
          </a:p>
        </p:txBody>
      </p:sp>
      <p:sp>
        <p:nvSpPr>
          <p:cNvPr id="183" name="Google Shape;183;p9"/>
          <p:cNvSpPr txBox="1"/>
          <p:nvPr/>
        </p:nvSpPr>
        <p:spPr>
          <a:xfrm>
            <a:off x="1090915" y="1997792"/>
            <a:ext cx="10370916" cy="830997"/>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lt1"/>
              </a:buClr>
              <a:buSzPts val="2400"/>
              <a:buFont typeface="Arial"/>
              <a:buChar char="•"/>
            </a:pPr>
            <a:r>
              <a:rPr lang="fr-FR" sz="2400">
                <a:solidFill>
                  <a:schemeClr val="lt1"/>
                </a:solidFill>
                <a:latin typeface="Arial"/>
                <a:ea typeface="Arial"/>
                <a:cs typeface="Arial"/>
                <a:sym typeface="Arial"/>
              </a:rPr>
              <a:t>La gestion de la page d’accueil se fait par l’intermédiaire de deux interfaces : </a:t>
            </a:r>
            <a:endParaRPr sz="2400">
              <a:solidFill>
                <a:schemeClr val="lt1"/>
              </a:solidFill>
              <a:latin typeface="Arial"/>
              <a:ea typeface="Arial"/>
              <a:cs typeface="Arial"/>
              <a:sym typeface="Arial"/>
            </a:endParaRPr>
          </a:p>
        </p:txBody>
      </p:sp>
      <p:pic>
        <p:nvPicPr>
          <p:cNvPr id="184" name="Google Shape;184;p9"/>
          <p:cNvPicPr preferRelativeResize="0"/>
          <p:nvPr/>
        </p:nvPicPr>
        <p:blipFill rotWithShape="1">
          <a:blip r:embed="rId4">
            <a:alphaModFix/>
          </a:blip>
          <a:srcRect b="0" l="0" r="0" t="0"/>
          <a:stretch/>
        </p:blipFill>
        <p:spPr>
          <a:xfrm>
            <a:off x="416688" y="3794786"/>
            <a:ext cx="4866619" cy="2649721"/>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185" name="Google Shape;185;p9"/>
          <p:cNvPicPr preferRelativeResize="0"/>
          <p:nvPr/>
        </p:nvPicPr>
        <p:blipFill rotWithShape="1">
          <a:blip r:embed="rId5">
            <a:alphaModFix/>
          </a:blip>
          <a:srcRect b="0" l="0" r="0" t="0"/>
          <a:stretch/>
        </p:blipFill>
        <p:spPr>
          <a:xfrm>
            <a:off x="6096000" y="3818538"/>
            <a:ext cx="5726987" cy="2602216"/>
          </a:xfrm>
          <a:prstGeom prst="rect">
            <a:avLst/>
          </a:prstGeom>
          <a:noFill/>
          <a:ln cap="sq" cmpd="sng" w="38100">
            <a:solidFill>
              <a:srgbClr val="7F7F7F"/>
            </a:solidFill>
            <a:prstDash val="solid"/>
            <a:miter lim="800000"/>
            <a:headEnd len="sm" w="sm" type="none"/>
            <a:tailEnd len="sm" w="sm" type="none"/>
          </a:ln>
          <a:effectLst>
            <a:outerShdw blurRad="50800" rotWithShape="0" algn="tl" dir="2700000" dist="38100">
              <a:srgbClr val="000000">
                <a:alpha val="42745"/>
              </a:srgbClr>
            </a:outerShdw>
          </a:effectLst>
        </p:spPr>
      </p:pic>
      <p:grpSp>
        <p:nvGrpSpPr>
          <p:cNvPr id="186" name="Google Shape;186;p9"/>
          <p:cNvGrpSpPr/>
          <p:nvPr/>
        </p:nvGrpSpPr>
        <p:grpSpPr>
          <a:xfrm>
            <a:off x="11210779" y="5803608"/>
            <a:ext cx="981221" cy="948886"/>
            <a:chOff x="11210779" y="5803608"/>
            <a:chExt cx="981221" cy="948886"/>
          </a:xfrm>
        </p:grpSpPr>
        <p:grpSp>
          <p:nvGrpSpPr>
            <p:cNvPr id="187" name="Google Shape;187;p9"/>
            <p:cNvGrpSpPr/>
            <p:nvPr/>
          </p:nvGrpSpPr>
          <p:grpSpPr>
            <a:xfrm>
              <a:off x="11210779" y="5803608"/>
              <a:ext cx="981221" cy="948886"/>
              <a:chOff x="9358533" y="3805994"/>
              <a:chExt cx="1708541" cy="1708541"/>
            </a:xfrm>
          </p:grpSpPr>
          <p:pic>
            <p:nvPicPr>
              <p:cNvPr id="188" name="Google Shape;188;p9"/>
              <p:cNvPicPr preferRelativeResize="0"/>
              <p:nvPr/>
            </p:nvPicPr>
            <p:blipFill rotWithShape="1">
              <a:blip r:embed="rId6">
                <a:alphaModFix/>
              </a:blip>
              <a:srcRect b="0" l="0" r="0" t="0"/>
              <a:stretch/>
            </p:blipFill>
            <p:spPr>
              <a:xfrm>
                <a:off x="9358533" y="3805994"/>
                <a:ext cx="1708541" cy="1708541"/>
              </a:xfrm>
              <a:prstGeom prst="rect">
                <a:avLst/>
              </a:prstGeom>
              <a:noFill/>
              <a:ln>
                <a:noFill/>
              </a:ln>
            </p:spPr>
          </p:pic>
          <p:sp>
            <p:nvSpPr>
              <p:cNvPr id="189" name="Google Shape;189;p9"/>
              <p:cNvSpPr/>
              <p:nvPr/>
            </p:nvSpPr>
            <p:spPr>
              <a:xfrm>
                <a:off x="9566031" y="4023360"/>
                <a:ext cx="1322363" cy="1280160"/>
              </a:xfrm>
              <a:prstGeom prst="rect">
                <a:avLst/>
              </a:prstGeom>
              <a:solidFill>
                <a:srgbClr val="55008D"/>
              </a:solidFill>
              <a:ln cap="flat" cmpd="sng" w="12700">
                <a:solidFill>
                  <a:srgbClr val="55008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 name="Google Shape;190;p9"/>
            <p:cNvSpPr txBox="1"/>
            <p:nvPr/>
          </p:nvSpPr>
          <p:spPr>
            <a:xfrm flipH="1">
              <a:off x="11439761" y="5862552"/>
              <a:ext cx="520505"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fr-FR" sz="4800">
                  <a:solidFill>
                    <a:schemeClr val="lt1"/>
                  </a:solidFill>
                  <a:latin typeface="Arial Black"/>
                  <a:ea typeface="Arial Black"/>
                  <a:cs typeface="Arial Black"/>
                  <a:sym typeface="Arial Black"/>
                </a:rPr>
                <a:t>8</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2021-04-30T22:10:45Z</dcterms:created>
  <dc:creator>taha.moussa taha.moussa</dc:creator>
</cp:coreProperties>
</file>